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1"/>
  </p:sldMasterIdLst>
  <p:sldIdLst>
    <p:sldId id="256" r:id="rId2"/>
    <p:sldId id="274" r:id="rId3"/>
    <p:sldId id="259" r:id="rId4"/>
    <p:sldId id="260" r:id="rId5"/>
    <p:sldId id="261" r:id="rId6"/>
    <p:sldId id="262" r:id="rId7"/>
    <p:sldId id="263" r:id="rId8"/>
    <p:sldId id="275" r:id="rId9"/>
    <p:sldId id="264" r:id="rId10"/>
    <p:sldId id="265" r:id="rId11"/>
    <p:sldId id="266" r:id="rId12"/>
    <p:sldId id="270" r:id="rId13"/>
    <p:sldId id="267" r:id="rId14"/>
    <p:sldId id="273" r:id="rId15"/>
    <p:sldId id="268" r:id="rId16"/>
    <p:sldId id="269" r:id="rId17"/>
  </p:sldIdLst>
  <p:sldSz cx="12192000" cy="8245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m" initials="L" lastIdx="7" clrIdx="0">
    <p:extLst>
      <p:ext uri="{19B8F6BF-5375-455C-9EA6-DF929625EA0E}">
        <p15:presenceInfo xmlns:p15="http://schemas.microsoft.com/office/powerpoint/2012/main" userId="Lu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CDB"/>
    <a:srgbClr val="1D3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02E0B-E7BC-45F8-B740-256F9247E920}" v="1" dt="2019-09-16T09:11:10.804"/>
    <p1510:client id="{4F397A02-F92C-4675-B4FC-DA079D261A63}" v="1" dt="2019-09-16T09:13:09.632"/>
    <p1510:client id="{98A3C24B-4AE8-48BA-918A-C91F40855DDA}" v="5" dt="2019-09-16T09:15:31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4928" autoAdjust="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59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f4c4b69874d8686d" providerId="Windows Live" clId="Web-{4F397A02-F92C-4675-B4FC-DA079D261A63}"/>
    <pc:docChg chg="modSld">
      <pc:chgData name="Guest User" userId="f4c4b69874d8686d" providerId="Windows Live" clId="Web-{4F397A02-F92C-4675-B4FC-DA079D261A63}" dt="2019-09-16T09:13:09.632" v="0" actId="14100"/>
      <pc:docMkLst>
        <pc:docMk/>
      </pc:docMkLst>
      <pc:sldChg chg="modSp">
        <pc:chgData name="Guest User" userId="f4c4b69874d8686d" providerId="Windows Live" clId="Web-{4F397A02-F92C-4675-B4FC-DA079D261A63}" dt="2019-09-16T09:13:09.632" v="0" actId="14100"/>
        <pc:sldMkLst>
          <pc:docMk/>
          <pc:sldMk cId="0" sldId="264"/>
        </pc:sldMkLst>
        <pc:spChg chg="mod">
          <ac:chgData name="Guest User" userId="f4c4b69874d8686d" providerId="Windows Live" clId="Web-{4F397A02-F92C-4675-B4FC-DA079D261A63}" dt="2019-09-16T09:13:09.632" v="0" actId="14100"/>
          <ac:spMkLst>
            <pc:docMk/>
            <pc:sldMk cId="0" sldId="264"/>
            <ac:spMk id="3" creationId="{00000000-0000-0000-0000-000000000000}"/>
          </ac:spMkLst>
        </pc:spChg>
      </pc:sldChg>
    </pc:docChg>
  </pc:docChgLst>
  <pc:docChgLst>
    <pc:chgData name="Гость" userId="f4c4b69874d8686d" providerId="Windows Live" clId="Web-{98A3C24B-4AE8-48BA-918A-C91F40855DDA}"/>
    <pc:docChg chg="modSld">
      <pc:chgData name="Гость" userId="f4c4b69874d8686d" providerId="Windows Live" clId="Web-{98A3C24B-4AE8-48BA-918A-C91F40855DDA}" dt="2019-09-16T09:15:31.793" v="3" actId="14100"/>
      <pc:docMkLst>
        <pc:docMk/>
      </pc:docMkLst>
      <pc:sldChg chg="modSp">
        <pc:chgData name="Гость" userId="f4c4b69874d8686d" providerId="Windows Live" clId="Web-{98A3C24B-4AE8-48BA-918A-C91F40855DDA}" dt="2019-09-16T09:14:50.434" v="1" actId="20577"/>
        <pc:sldMkLst>
          <pc:docMk/>
          <pc:sldMk cId="0" sldId="262"/>
        </pc:sldMkLst>
        <pc:spChg chg="mod">
          <ac:chgData name="Гость" userId="f4c4b69874d8686d" providerId="Windows Live" clId="Web-{98A3C24B-4AE8-48BA-918A-C91F40855DDA}" dt="2019-09-16T09:14:50.434" v="1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Гость" userId="f4c4b69874d8686d" providerId="Windows Live" clId="Web-{98A3C24B-4AE8-48BA-918A-C91F40855DDA}" dt="2019-09-16T09:15:31.793" v="3" actId="14100"/>
        <pc:sldMkLst>
          <pc:docMk/>
          <pc:sldMk cId="0" sldId="264"/>
        </pc:sldMkLst>
        <pc:spChg chg="mod">
          <ac:chgData name="Гость" userId="f4c4b69874d8686d" providerId="Windows Live" clId="Web-{98A3C24B-4AE8-48BA-918A-C91F40855DDA}" dt="2019-09-16T09:15:31.793" v="3" actId="14100"/>
          <ac:spMkLst>
            <pc:docMk/>
            <pc:sldMk cId="0" sldId="264"/>
            <ac:spMk id="3" creationId="{00000000-0000-0000-0000-000000000000}"/>
          </ac:spMkLst>
        </pc:spChg>
      </pc:sldChg>
      <pc:sldChg chg="modSp">
        <pc:chgData name="Гость" userId="f4c4b69874d8686d" providerId="Windows Live" clId="Web-{98A3C24B-4AE8-48BA-918A-C91F40855DDA}" dt="2019-09-16T09:15:14.653" v="2" actId="14100"/>
        <pc:sldMkLst>
          <pc:docMk/>
          <pc:sldMk cId="0" sldId="270"/>
        </pc:sldMkLst>
        <pc:spChg chg="mod">
          <ac:chgData name="Гость" userId="f4c4b69874d8686d" providerId="Windows Live" clId="Web-{98A3C24B-4AE8-48BA-918A-C91F40855DDA}" dt="2019-09-16T09:15:14.653" v="2" actId="14100"/>
          <ac:spMkLst>
            <pc:docMk/>
            <pc:sldMk cId="0" sldId="270"/>
            <ac:spMk id="3" creationId="{00000000-0000-0000-0000-000000000000}"/>
          </ac:spMkLst>
        </pc:spChg>
      </pc:sldChg>
    </pc:docChg>
  </pc:docChgLst>
  <pc:docChgLst>
    <pc:chgData name="Гость" userId="f4c4b69874d8686d" providerId="Windows Live" clId="Web-{04102E0B-E7BC-45F8-B740-256F9247E920}"/>
    <pc:docChg chg="modSld">
      <pc:chgData name="Гость" userId="f4c4b69874d8686d" providerId="Windows Live" clId="Web-{04102E0B-E7BC-45F8-B740-256F9247E920}" dt="2019-09-16T09:11:10.804" v="0"/>
      <pc:docMkLst>
        <pc:docMk/>
      </pc:docMkLst>
      <pc:sldChg chg="modSp">
        <pc:chgData name="Гость" userId="f4c4b69874d8686d" providerId="Windows Live" clId="Web-{04102E0B-E7BC-45F8-B740-256F9247E920}" dt="2019-09-16T09:11:10.804" v="0"/>
        <pc:sldMkLst>
          <pc:docMk/>
          <pc:sldMk cId="0" sldId="273"/>
        </pc:sldMkLst>
        <pc:graphicFrameChg chg="modGraphic">
          <ac:chgData name="Гость" userId="f4c4b69874d8686d" providerId="Windows Live" clId="Web-{04102E0B-E7BC-45F8-B740-256F9247E920}" dt="2019-09-16T09:11:10.804" v="0"/>
          <ac:graphicFrameMkLst>
            <pc:docMk/>
            <pc:sldMk cId="0" sldId="273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 6"/>
          <p:cNvSpPr/>
          <p:nvPr/>
        </p:nvSpPr>
        <p:spPr bwMode="auto">
          <a:xfrm>
            <a:off x="3557017" y="758584"/>
            <a:ext cx="5235575" cy="628717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8523" y="1320608"/>
            <a:ext cx="10318418" cy="5284159"/>
          </a:xfrm>
        </p:spPr>
        <p:txBody>
          <a:bodyPr rtlCol="0" anchor="ctr">
            <a:noAutofit/>
          </a:bodyPr>
          <a:lstStyle>
            <a:lvl1pPr algn="ctr">
              <a:defRPr sz="10000" spc="800" baseline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215046" y="7188877"/>
            <a:ext cx="8045373" cy="892453"/>
          </a:xfrm>
        </p:spPr>
        <p:txBody>
          <a:bodyPr rtlCol="0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8523" y="7665573"/>
            <a:ext cx="2329722" cy="418961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80332" y="7665573"/>
            <a:ext cx="4114800" cy="41575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9067219" y="7665573"/>
            <a:ext cx="2329723" cy="41575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Прямоугольник 12"/>
          <p:cNvSpPr/>
          <p:nvPr/>
        </p:nvSpPr>
        <p:spPr>
          <a:xfrm>
            <a:off x="0" y="0"/>
            <a:ext cx="283464" cy="8245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10066321" y="459748"/>
            <a:ext cx="1492132" cy="6733449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1257301" y="459748"/>
            <a:ext cx="8392585" cy="6733450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2929" y="1291152"/>
            <a:ext cx="8187071" cy="4886961"/>
          </a:xfrm>
        </p:spPr>
        <p:txBody>
          <a:bodyPr rtlCol="0"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3242930" y="6203682"/>
            <a:ext cx="7017488" cy="114356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236547" y="7665573"/>
            <a:ext cx="1493947" cy="41896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79064" y="7665573"/>
            <a:ext cx="4114800" cy="41575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9942434" y="7665573"/>
            <a:ext cx="1487566" cy="41575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Группа 6"/>
          <p:cNvGrpSpPr/>
          <p:nvPr/>
        </p:nvGrpSpPr>
        <p:grpSpPr>
          <a:xfrm>
            <a:off x="0" y="0"/>
            <a:ext cx="2814638" cy="8245475"/>
            <a:chOff x="0" y="0"/>
            <a:chExt cx="2814638" cy="6858000"/>
          </a:xfrm>
        </p:grpSpPr>
        <p:sp>
          <p:nvSpPr>
            <p:cNvPr id="11" name="Полилиния 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Полилиния 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257300" y="2748492"/>
            <a:ext cx="4800600" cy="435177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647796" y="2748492"/>
            <a:ext cx="4800600" cy="435177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252728" y="458082"/>
            <a:ext cx="10172700" cy="179567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251678" y="2644652"/>
            <a:ext cx="4800600" cy="76049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257300" y="3497656"/>
            <a:ext cx="4800600" cy="360261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633864" y="2644652"/>
            <a:ext cx="4800600" cy="76049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633864" y="3497656"/>
            <a:ext cx="4800600" cy="360261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лилиния 11"/>
          <p:cNvSpPr/>
          <p:nvPr/>
        </p:nvSpPr>
        <p:spPr bwMode="auto">
          <a:xfrm>
            <a:off x="7389812" y="0"/>
            <a:ext cx="4802188" cy="8245475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7885" y="549698"/>
            <a:ext cx="3092115" cy="1438775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765051" y="1106583"/>
            <a:ext cx="6158418" cy="5993688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8337886" y="2093634"/>
            <a:ext cx="3092115" cy="5006636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65052" y="7665573"/>
            <a:ext cx="1233355" cy="418961"/>
          </a:xfrm>
        </p:spPr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103621" y="7665573"/>
            <a:ext cx="3482179" cy="415756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5691014" y="7665573"/>
            <a:ext cx="1232456" cy="415756"/>
          </a:xfrm>
        </p:spPr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Прямоугольник 7"/>
          <p:cNvSpPr/>
          <p:nvPr/>
        </p:nvSpPr>
        <p:spPr>
          <a:xfrm>
            <a:off x="0" y="0"/>
            <a:ext cx="283464" cy="82454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83465" y="1"/>
            <a:ext cx="7355585" cy="8245474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11" name="Полилиния 11"/>
          <p:cNvSpPr/>
          <p:nvPr/>
        </p:nvSpPr>
        <p:spPr bwMode="auto">
          <a:xfrm>
            <a:off x="7389812" y="0"/>
            <a:ext cx="4802188" cy="8245475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Прямоугольник 11"/>
          <p:cNvSpPr/>
          <p:nvPr/>
        </p:nvSpPr>
        <p:spPr>
          <a:xfrm>
            <a:off x="0" y="0"/>
            <a:ext cx="283464" cy="82454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7884" y="549698"/>
            <a:ext cx="3092117" cy="1438774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8337884" y="2093634"/>
            <a:ext cx="3092117" cy="5006636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65950" y="7665573"/>
            <a:ext cx="1232456" cy="418961"/>
          </a:xfrm>
        </p:spPr>
        <p:txBody>
          <a:bodyPr rtlCol="0"/>
          <a:lstStyle/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103621" y="7665573"/>
            <a:ext cx="3482178" cy="415756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5687568" y="7665573"/>
            <a:ext cx="1234440" cy="415756"/>
          </a:xfrm>
        </p:spPr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251678" y="459747"/>
            <a:ext cx="10178322" cy="1794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251678" y="2748493"/>
            <a:ext cx="10178322" cy="4320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51678" y="7665573"/>
            <a:ext cx="2329722" cy="4189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7665573"/>
            <a:ext cx="4114800" cy="415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610602" y="7665573"/>
            <a:ext cx="2819399" cy="415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Полилиния 6"/>
          <p:cNvSpPr/>
          <p:nvPr/>
        </p:nvSpPr>
        <p:spPr bwMode="auto">
          <a:xfrm>
            <a:off x="0" y="0"/>
            <a:ext cx="885825" cy="8245475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Прямоугольник 11"/>
          <p:cNvSpPr/>
          <p:nvPr/>
        </p:nvSpPr>
        <p:spPr>
          <a:xfrm>
            <a:off x="11908536" y="0"/>
            <a:ext cx="283464" cy="82454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446" y="1658983"/>
            <a:ext cx="9209313" cy="3540034"/>
          </a:xfrm>
        </p:spPr>
        <p:txBody>
          <a:bodyPr>
            <a:normAutofit/>
          </a:bodyPr>
          <a:lstStyle/>
          <a:p>
            <a:r>
              <a:rPr lang="ru-RU" sz="6000" b="1" spc="-150" dirty="0">
                <a:solidFill>
                  <a:srgbClr val="1D3D47"/>
                </a:solidFill>
                <a:latin typeface="Proxima Nova Rg" pitchFamily="2" charset="0"/>
              </a:rPr>
              <a:t>Международное Исследование </a:t>
            </a:r>
            <a:br>
              <a:rPr lang="ru-RU" sz="6000" b="1" spc="-150" dirty="0">
                <a:solidFill>
                  <a:srgbClr val="1D3D47"/>
                </a:solidFill>
                <a:latin typeface="Proxima Nova Rg" pitchFamily="2" charset="0"/>
              </a:rPr>
            </a:br>
            <a:r>
              <a:rPr lang="ru-RU" sz="6000" b="1" spc="-150" dirty="0">
                <a:solidFill>
                  <a:srgbClr val="1D3D47"/>
                </a:solidFill>
                <a:latin typeface="Proxima Nova Rg" pitchFamily="2" charset="0"/>
              </a:rPr>
              <a:t>ЧИТАТЕЛЬСКОЙ ГРАМОТНОСТИ PISA</a:t>
            </a:r>
            <a:endParaRPr lang="en-US" sz="6000" b="1" spc="-150" dirty="0">
              <a:solidFill>
                <a:srgbClr val="1D3D47"/>
              </a:solidFill>
              <a:latin typeface="Proxima Nova R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002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72836"/>
            <a:ext cx="11340000" cy="122596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Форматы текстов 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6364" y="1870364"/>
            <a:ext cx="11360728" cy="6012872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Смешанные тексты .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Внутри одного текста информация располагается как в сплошном, так и в </a:t>
            </a:r>
            <a:r>
              <a:rPr lang="ru-RU" sz="3000" dirty="0" err="1">
                <a:solidFill>
                  <a:srgbClr val="1D3D47"/>
                </a:solidFill>
                <a:latin typeface="Proxima Nova Rg" pitchFamily="2" charset="0"/>
              </a:rPr>
              <a:t>несплошном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формате.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Примеры смешанных текстов: </a:t>
            </a:r>
            <a:r>
              <a:rPr lang="ru-RU" sz="3000" dirty="0" err="1">
                <a:solidFill>
                  <a:srgbClr val="1D3D47"/>
                </a:solidFill>
                <a:latin typeface="Proxima Nova Rg" pitchFamily="2" charset="0"/>
              </a:rPr>
              <a:t>веб-страницы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, журнальные статьи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Составные тексты.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Тексты, которые созданы независимо друг от друга, имеют независимый смысл, но предложены в одном задании для сравнения или противопоставления.</a:t>
            </a: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Примеры составных текстов: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несколько сайтов разных туристических компаний, несколько обложек журналов разной направленности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58982"/>
            <a:ext cx="11340000" cy="99752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Типы текстов 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6104" y="1967345"/>
            <a:ext cx="10862332" cy="5481967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Описание</a:t>
            </a:r>
            <a:r>
              <a:rPr lang="en-US" sz="3000" b="1" dirty="0">
                <a:solidFill>
                  <a:srgbClr val="1D3D47"/>
                </a:solidFill>
                <a:latin typeface="Proxima Nova Rg" pitchFamily="2" charset="0"/>
              </a:rPr>
              <a:t> </a:t>
            </a:r>
            <a:r>
              <a:rPr lang="en-US" sz="3000" dirty="0">
                <a:solidFill>
                  <a:srgbClr val="1D3D47"/>
                </a:solidFill>
                <a:latin typeface="Proxima Nova Rg" pitchFamily="2" charset="0"/>
              </a:rPr>
              <a:t>–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тип текста, в котором информация относится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к свойствам предметов в пространстве. Вопрос к тексту: «Что…?»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: описание определенного места в книге о путешествиях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Повествование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– тип текста, в котором информация относится к свойствам предметов во времени. Вопросы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к тексту: «Когда…?», «При каких обстоятельствах…?» и т.д.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: роман, краткий рассказ</a:t>
            </a:r>
            <a:endParaRPr lang="ru-RU" sz="3000" i="1" dirty="0">
              <a:solidFill>
                <a:srgbClr val="1D3D47"/>
              </a:solidFill>
              <a:latin typeface="Proxima Nova Rg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58982"/>
            <a:ext cx="11340000" cy="123981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Типы текстов 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9492" y="1981200"/>
            <a:ext cx="11125200" cy="5424050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>
            <a:outerShdw sx="1000" sy="1000">
              <a:srgbClr val="000000"/>
            </a:outerShdw>
          </a:effectLst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9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1D3D47"/>
                </a:solidFill>
                <a:latin typeface="Proxima Nova Rg" pitchFamily="2" charset="0"/>
              </a:rPr>
              <a:t>Изложение</a:t>
            </a:r>
            <a:r>
              <a:rPr lang="ru-RU" sz="2900" dirty="0">
                <a:solidFill>
                  <a:srgbClr val="1D3D47"/>
                </a:solidFill>
                <a:latin typeface="Proxima Nova Rg" pitchFamily="2" charset="0"/>
              </a:rPr>
              <a:t> – тип текста, в котором информация представлена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900" dirty="0">
                <a:solidFill>
                  <a:srgbClr val="1D3D47"/>
                </a:solidFill>
                <a:latin typeface="Proxima Nova Rg" pitchFamily="2" charset="0"/>
              </a:rPr>
              <a:t>в виде составных понятий, ментальных конструкций или тех элементов, в которых понятия/конструкции можно проанализировать. Вопрос к тексту: «Как…?».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1D3D47"/>
                </a:solidFill>
                <a:latin typeface="Proxima Nova Rg" pitchFamily="2" charset="0"/>
              </a:rPr>
              <a:t>Пример: </a:t>
            </a:r>
            <a:r>
              <a:rPr lang="ru-RU" sz="2900" dirty="0">
                <a:solidFill>
                  <a:srgbClr val="1D3D47"/>
                </a:solidFill>
                <a:latin typeface="Proxima Nova Rg" pitchFamily="2" charset="0"/>
              </a:rPr>
              <a:t>эссе, концептуальная карта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900" i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1D3D47"/>
                </a:solidFill>
                <a:latin typeface="Proxima Nova Rg" pitchFamily="2" charset="0"/>
              </a:rPr>
              <a:t>Аргументация</a:t>
            </a:r>
            <a:r>
              <a:rPr lang="ru-RU" sz="2900" dirty="0">
                <a:solidFill>
                  <a:srgbClr val="1D3D47"/>
                </a:solidFill>
                <a:latin typeface="Proxima Nova Rg" pitchFamily="2" charset="0"/>
              </a:rPr>
              <a:t> – тип текста, который демонстрирует отношения между понятиями и утверждениями. Вопрос к тексту: «Почему…?».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900" b="1" dirty="0">
                <a:solidFill>
                  <a:srgbClr val="1D3D47"/>
                </a:solidFill>
                <a:latin typeface="Proxima Nova Rg" pitchFamily="2" charset="0"/>
              </a:rPr>
              <a:t>Пример: </a:t>
            </a:r>
            <a:r>
              <a:rPr lang="ru-RU" sz="2900" dirty="0">
                <a:solidFill>
                  <a:srgbClr val="1D3D47"/>
                </a:solidFill>
                <a:latin typeface="Proxima Nova Rg" pitchFamily="2" charset="0"/>
              </a:rPr>
              <a:t>письма редактору, отзывы о книге или фильме</a:t>
            </a:r>
          </a:p>
          <a:p>
            <a:pPr marL="0" indent="0">
              <a:lnSpc>
                <a:spcPct val="100000"/>
              </a:lnSpc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58982"/>
            <a:ext cx="11340000" cy="123981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Типы текстов 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1745" y="2396836"/>
            <a:ext cx="11056800" cy="4733307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Инструкция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– тип текста, в котором даются указания, что, как и в какой последовательности сделать.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рецепт, руководство по работе с ПО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i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Взаимодействие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(сделка) – тип текста, цель которого заключается в достижении соглашения, заключении сделки.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письменное распоряжение, запрос на организацию встречи, поручение</a:t>
            </a:r>
          </a:p>
          <a:p>
            <a:endParaRPr lang="ru-RU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45127"/>
            <a:ext cx="11340000" cy="125367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Ситуации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 </a:t>
            </a:r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6364" y="2479963"/>
            <a:ext cx="11236036" cy="1814945"/>
          </a:xfrm>
          <a:ln>
            <a:solidFill>
              <a:schemeClr val="bg1">
                <a:lumMod val="75000"/>
              </a:schemeClr>
            </a:solidFill>
            <a:prstDash val="dash"/>
          </a:ln>
          <a:effectLst>
            <a:outerShdw sx="1000" sy="1000">
              <a:srgbClr val="000000"/>
            </a:outerShdw>
          </a:effectLst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Ситуация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– составляющая заданий </a:t>
            </a:r>
            <a:r>
              <a:rPr lang="en-US" sz="3000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. Используется, чтобы определить, зачем автор создал текст.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13515"/>
              </p:ext>
            </p:extLst>
          </p:nvPr>
        </p:nvGraphicFramePr>
        <p:xfrm>
          <a:off x="272472" y="4960169"/>
          <a:ext cx="11296071" cy="175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3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4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9643">
                <a:tc gridSpan="4">
                  <a:txBody>
                    <a:bodyPr/>
                    <a:lstStyle/>
                    <a:p>
                      <a:pPr algn="ctr"/>
                      <a:r>
                        <a:rPr lang="ru-RU" sz="3000" b="1" dirty="0">
                          <a:solidFill>
                            <a:schemeClr val="tx2"/>
                          </a:solidFill>
                          <a:latin typeface="Proxima Nova Rg" pitchFamily="2" charset="0"/>
                        </a:rPr>
                        <a:t>Типы ситуаций</a:t>
                      </a:r>
                      <a:endParaRPr lang="ru-RU" sz="3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643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личные</a:t>
                      </a:r>
                      <a:endParaRPr lang="ru-RU" sz="3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общественные</a:t>
                      </a:r>
                      <a:endParaRPr lang="ru-RU" sz="3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учебные</a:t>
                      </a:r>
                      <a:endParaRPr lang="ru-RU" sz="3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деловые</a:t>
                      </a:r>
                      <a:endParaRPr lang="ru-RU" sz="3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86692"/>
            <a:ext cx="11348832" cy="132005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Ситуации 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928" y="2369127"/>
            <a:ext cx="11069782" cy="5098473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Личные</a:t>
            </a:r>
            <a:r>
              <a:rPr lang="en-US" sz="3000" b="1" dirty="0">
                <a:solidFill>
                  <a:srgbClr val="1D3D47"/>
                </a:solidFill>
                <a:latin typeface="Proxima Nova Rg" pitchFamily="2" charset="0"/>
              </a:rPr>
              <a:t> </a:t>
            </a: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ситуации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. Относятся к текстам, которые нужны, чтобы реализовать личные интересы.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личные письма, художественная литература, биографии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Общественные ситуации. 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Относятся к текстам, которые  касаются деятельности общества.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официальные документы, </a:t>
            </a:r>
            <a:r>
              <a:rPr lang="ru-RU" sz="3000" dirty="0" err="1">
                <a:solidFill>
                  <a:srgbClr val="1D3D47"/>
                </a:solidFill>
                <a:latin typeface="Proxima Nova Rg" pitchFamily="2" charset="0"/>
              </a:rPr>
              <a:t>блоги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в виде форума, информация об общественных событиях</a:t>
            </a: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80" y="886691"/>
            <a:ext cx="11340000" cy="12469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Ситуации 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4257" y="2161309"/>
            <a:ext cx="11002725" cy="5209309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Учебные ситуации.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Относятся к текстам, которые строятся специально для учебных задач.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школьные учебники, электронные интерактивные обучающие программы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Деловые ситуации.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Относятся к текстам сферы решения деловых вопросов.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должностная инструкция; объявление о найме работников в газете или интернете</a:t>
            </a: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endParaRPr lang="ru-RU" sz="2200" dirty="0">
              <a:solidFill>
                <a:schemeClr val="bg1">
                  <a:lumMod val="50000"/>
                </a:schemeClr>
              </a:solidFill>
              <a:latin typeface="Proxima Nova Rg" pitchFamily="2" charset="0"/>
            </a:endParaRPr>
          </a:p>
          <a:p>
            <a:pPr>
              <a:buNone/>
            </a:pPr>
            <a:r>
              <a:rPr lang="ru-RU" sz="2200" b="1" dirty="0">
                <a:solidFill>
                  <a:schemeClr val="bg1">
                    <a:lumMod val="50000"/>
                  </a:schemeClr>
                </a:solidFill>
                <a:latin typeface="Proxima Nova Rg" pitchFamily="2" charset="0"/>
              </a:rPr>
              <a:t>	</a:t>
            </a:r>
            <a:endParaRPr lang="ru-RU" sz="2200" dirty="0">
              <a:solidFill>
                <a:schemeClr val="bg1">
                  <a:lumMod val="50000"/>
                </a:schemeClr>
              </a:solidFill>
              <a:latin typeface="Proxima Nova Rg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74073" y="706582"/>
            <a:ext cx="11319163" cy="13716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ЧИТАТЕЛЬСКАЯ ГРАМОТНОСТЬ </a:t>
            </a:r>
            <a:b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</a:br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И смысловое чтение</a:t>
            </a:r>
            <a:endParaRPr lang="ru-RU" sz="4000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193964" y="2105892"/>
          <a:ext cx="11540836" cy="5832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6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228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600" b="1" kern="1200" dirty="0">
                          <a:solidFill>
                            <a:schemeClr val="tx2"/>
                          </a:solidFill>
                          <a:latin typeface="Proxima Nova Rg" pitchFamily="2" charset="0"/>
                          <a:ea typeface="+mn-ea"/>
                          <a:cs typeface="+mn-cs"/>
                        </a:rPr>
                        <a:t>PISA</a:t>
                      </a:r>
                      <a:endParaRPr lang="ru-RU" sz="2600" b="1" kern="1200" dirty="0">
                        <a:solidFill>
                          <a:schemeClr val="tx2"/>
                        </a:solidFill>
                        <a:latin typeface="Proxima Nova Rg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1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Читательская грамотность </a:t>
                      </a:r>
                      <a:r>
                        <a:rPr lang="ru-RU" sz="2600" b="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– способность человека понимать и использовать письменные тексты, размышлять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о них и заниматься чтением, чтобы достигать своих целей, участвовать в жизни общества, расширять свои знания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и возможности</a:t>
                      </a:r>
                      <a:endParaRPr lang="ru-RU" sz="2600" b="0" dirty="0"/>
                    </a:p>
                  </a:txBody>
                  <a:tcPr>
                    <a:solidFill>
                      <a:srgbClr val="CB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480">
                <a:tc>
                  <a:txBody>
                    <a:bodyPr/>
                    <a:lstStyle/>
                    <a:p>
                      <a:pPr algn="ctr"/>
                      <a:r>
                        <a:rPr lang="ru-RU" sz="2600" b="1" kern="1200" dirty="0">
                          <a:solidFill>
                            <a:schemeClr val="tx2"/>
                          </a:solidFill>
                          <a:latin typeface="Proxima Nova Rg" pitchFamily="2" charset="0"/>
                          <a:ea typeface="+mn-ea"/>
                          <a:cs typeface="+mn-cs"/>
                        </a:rPr>
                        <a:t>ФГОС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600" b="1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Смысловое чтение </a:t>
                      </a:r>
                      <a:r>
                        <a:rPr lang="ru-RU" sz="26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– вид чтения, который используется  для решения задач, удовлетворения познавательных запросов и интересов: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26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определять тему, главную идею текста, цель его создания;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26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различать основную и дополнительную информацию, устанавливать логические связи и отношения, которые представлены в тексте; 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26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выявлять детали, важные для раскрытия основной идеи, содержания текста</a:t>
                      </a:r>
                      <a:endParaRPr lang="ru-RU" sz="2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25" y="274320"/>
            <a:ext cx="10489477" cy="992777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1D3D47"/>
                </a:solidFill>
                <a:latin typeface="Proxima Nova Rg" pitchFamily="2" charset="0"/>
              </a:rPr>
              <a:t>КАК СТРОЯТСЯ ЗАДАНИЯ </a:t>
            </a:r>
            <a:r>
              <a:rPr lang="en-US" sz="4000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6303818" y="1690255"/>
            <a:ext cx="5555674" cy="57496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3000" dirty="0">
                <a:solidFill>
                  <a:srgbClr val="1D3D47"/>
                </a:solidFill>
                <a:latin typeface="Proxima Nova Rg" pitchFamily="50" charset="0"/>
              </a:rPr>
              <a:t>Задания для проверки читательской грамотности характеризуются по трем составляющим: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3000" dirty="0">
                <a:solidFill>
                  <a:srgbClr val="1D3D47"/>
                </a:solidFill>
                <a:latin typeface="Proxima Nova Rg" pitchFamily="50" charset="0"/>
              </a:rPr>
              <a:t>– умение;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3000" dirty="0">
                <a:solidFill>
                  <a:srgbClr val="1D3D47"/>
                </a:solidFill>
                <a:latin typeface="Proxima Nova Rg" pitchFamily="50" charset="0"/>
              </a:rPr>
              <a:t>– текст;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3000" dirty="0">
                <a:solidFill>
                  <a:srgbClr val="1D3D47"/>
                </a:solidFill>
                <a:latin typeface="Proxima Nova Rg" pitchFamily="50" charset="0"/>
              </a:rPr>
              <a:t>– ситуация.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3000" dirty="0">
                <a:solidFill>
                  <a:srgbClr val="1D3D47"/>
                </a:solidFill>
                <a:latin typeface="Proxima Nova Rg" pitchFamily="50" charset="0"/>
              </a:rPr>
              <a:t>Первые две составляющие используют, чтобы установить разных уровней сложности задания.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8655" y="1459200"/>
            <a:ext cx="5975265" cy="569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72836"/>
            <a:ext cx="11340000" cy="161774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Какие читательские умения контролируют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600" y="2707199"/>
            <a:ext cx="10918255" cy="4691127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ctr">
              <a:spcBef>
                <a:spcPts val="0"/>
              </a:spcBef>
              <a:buNone/>
            </a:pPr>
            <a:endParaRPr lang="ru-RU" sz="32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Умение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– подход, который определяет способ работы читателя с текстом.</a:t>
            </a:r>
          </a:p>
          <a:p>
            <a:pPr marL="0" algn="ctr">
              <a:spcBef>
                <a:spcPts val="0"/>
              </a:spcBef>
              <a:buNone/>
            </a:pPr>
            <a:endParaRPr lang="ru-RU" sz="3000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Группы читательских умений:</a:t>
            </a:r>
          </a:p>
          <a:p>
            <a:pPr marL="90488" indent="-11113" algn="ctr">
              <a:spcBef>
                <a:spcPts val="0"/>
              </a:spcBef>
            </a:pP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– найти и извлечь сообщение или информацию;</a:t>
            </a:r>
          </a:p>
          <a:p>
            <a:pPr marL="0" algn="ctr">
              <a:spcBef>
                <a:spcPts val="0"/>
              </a:spcBef>
            </a:pP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– интегрировать и интерпретировать сообщение; </a:t>
            </a:r>
          </a:p>
          <a:p>
            <a:pPr marL="0" algn="ctr">
              <a:spcBef>
                <a:spcPts val="0"/>
              </a:spcBef>
            </a:pP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– осмыслить и оценить сообщение</a:t>
            </a: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58982"/>
            <a:ext cx="11340000" cy="183544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Умение найти и извлечь информацию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6364" y="2707200"/>
            <a:ext cx="11249891" cy="5065200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Поиск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– передвижение по информационному пространству, в котором содержится нужная информация.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Извлечение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– выбор нужной информации.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Поиск + извлечение =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переход по предоставленному информационному пространству (тексту) и извлечение одного или нескольких отдельных фрагментов информации.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Примеры заданий: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найти конкретный факт в поддержку или опровержение утверждения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58982"/>
            <a:ext cx="11340000" cy="150981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Умение интегрировать </a:t>
            </a:r>
            <a:b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</a:br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и интерпретировать сообщение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4074" y="2790327"/>
            <a:ext cx="11194472" cy="4746545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Интеграция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– соединение частей информации для придания смысла.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Интерпретация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– поиск смысла в неочевидном. 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Интеграция + интерпретация =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формирование широкого понимания текста.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Примеры заданий: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выявить и перечислить доказательства в подтверждение какого-либо факта</a:t>
            </a: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600" y="858982"/>
            <a:ext cx="11340000" cy="159660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Умение осмыслить и оценить сообщение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6364" y="2272146"/>
            <a:ext cx="11208327" cy="5680364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Осмысление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– обращение к собственному опыту или знаниям, чтобы сделать вывод о тексте.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Оценка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– выражение мнения, которое основано на личном опыте или знаниях.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Осмысление + оценка =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использование имеющихся знаний, чтобы связать информацию из текста с собственными концептуальными и эмпирическими представлениями.</a:t>
            </a:r>
          </a:p>
          <a:p>
            <a:pPr>
              <a:spcBef>
                <a:spcPts val="0"/>
              </a:spcBef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Примеры заданий: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 определить цель и подход автора; описать и прокомментировать авторский стиль.</a:t>
            </a: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745" y="706582"/>
            <a:ext cx="10829683" cy="154717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Форматы и типы текстов </a:t>
            </a:r>
            <a:b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</a:br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95746" y="2272144"/>
            <a:ext cx="10861963" cy="1274619"/>
          </a:xfrm>
        </p:spPr>
        <p:txBody>
          <a:bodyPr>
            <a:normAutofit fontScale="77500" lnSpcReduction="20000"/>
          </a:bodyPr>
          <a:lstStyle/>
          <a:p>
            <a:pPr algn="ctr"/>
            <a:endParaRPr lang="ru-RU" sz="3000" cap="none" dirty="0">
              <a:solidFill>
                <a:srgbClr val="1D3D47"/>
              </a:solidFill>
              <a:latin typeface="Proxima Nova Rg" pitchFamily="2" charset="0"/>
            </a:endParaRPr>
          </a:p>
          <a:p>
            <a:pPr algn="ctr"/>
            <a:r>
              <a:rPr lang="ru-RU" sz="3900" cap="none" dirty="0">
                <a:solidFill>
                  <a:srgbClr val="1D3D47"/>
                </a:solidFill>
                <a:latin typeface="Proxima Nova Rg" pitchFamily="2" charset="0"/>
              </a:rPr>
              <a:t>Текст</a:t>
            </a:r>
            <a:r>
              <a:rPr lang="ru-RU" sz="3900" b="0" cap="none" dirty="0">
                <a:solidFill>
                  <a:srgbClr val="1D3D47"/>
                </a:solidFill>
                <a:latin typeface="Proxima Nova Rg" pitchFamily="2" charset="0"/>
              </a:rPr>
              <a:t> – составляющая заданий </a:t>
            </a:r>
            <a:r>
              <a:rPr lang="en-US" sz="3900" b="0" cap="none" dirty="0">
                <a:solidFill>
                  <a:srgbClr val="1D3D47"/>
                </a:solidFill>
                <a:latin typeface="Proxima Nova Rg" pitchFamily="2" charset="0"/>
              </a:rPr>
              <a:t>PISA, </a:t>
            </a:r>
            <a:r>
              <a:rPr lang="ru-RU" sz="3900" b="0" cap="none" dirty="0">
                <a:solidFill>
                  <a:srgbClr val="1D3D47"/>
                </a:solidFill>
                <a:latin typeface="Proxima Nova Rg" pitchFamily="2" charset="0"/>
              </a:rPr>
              <a:t>любой материал для чтения.</a:t>
            </a:r>
          </a:p>
          <a:p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57199" y="3726874"/>
          <a:ext cx="11046836" cy="3553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7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8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637"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>
                          <a:solidFill>
                            <a:schemeClr val="tx2"/>
                          </a:solidFill>
                          <a:latin typeface="Proxima Nova Rg" pitchFamily="2" charset="0"/>
                        </a:rPr>
                        <a:t>Форматы текстов</a:t>
                      </a:r>
                      <a:endParaRPr lang="ru-RU" sz="3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b="1" dirty="0">
                          <a:solidFill>
                            <a:schemeClr val="tx2"/>
                          </a:solidFill>
                          <a:latin typeface="Proxima Nova Rg" pitchFamily="2" charset="0"/>
                        </a:rPr>
                        <a:t>Типы текстов</a:t>
                      </a:r>
                      <a:endParaRPr lang="ru-RU" sz="3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456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endParaRPr lang="ru-RU" sz="3000" dirty="0">
                        <a:solidFill>
                          <a:srgbClr val="1D3D47"/>
                        </a:solidFill>
                        <a:latin typeface="Proxima Nova Rg" pitchFamily="2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сплошные;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</a:t>
                      </a:r>
                      <a:r>
                        <a:rPr lang="ru-RU" sz="3000" dirty="0" err="1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несплошные</a:t>
                      </a: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;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смешанные;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составные</a:t>
                      </a:r>
                    </a:p>
                    <a:p>
                      <a:endParaRPr lang="ru-RU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описание;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повествование;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изложение;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аргументация;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инструкция;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ru-RU" sz="3000" dirty="0">
                          <a:solidFill>
                            <a:srgbClr val="1D3D47"/>
                          </a:solidFill>
                          <a:latin typeface="Proxima Nova Rg" pitchFamily="2" charset="0"/>
                        </a:rPr>
                        <a:t> взаимодействие (сделка)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80" y="872836"/>
            <a:ext cx="11340000" cy="146802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D3D47"/>
                </a:solidFill>
                <a:latin typeface="Proxima Nova Rg" pitchFamily="2" charset="0"/>
              </a:rPr>
              <a:t>Форматы текстов в модели </a:t>
            </a:r>
            <a:r>
              <a:rPr lang="en-US" sz="4000" b="1" dirty="0">
                <a:solidFill>
                  <a:srgbClr val="1D3D47"/>
                </a:solidFill>
                <a:latin typeface="Proxima Nova Rg" pitchFamily="2" charset="0"/>
              </a:rPr>
              <a:t>PISA</a:t>
            </a:r>
            <a:endParaRPr lang="ru-RU" sz="4000" b="1" dirty="0">
              <a:solidFill>
                <a:srgbClr val="1D3D47"/>
              </a:solidFill>
              <a:latin typeface="Proxima Nova Rg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8655" y="2058035"/>
            <a:ext cx="11429999" cy="5891275"/>
          </a:xfr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Сплошные тексты.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Состоят из предложений, которые соединены в абзацы. Могут быть объединены в более крупные структуры: главы, разделы и т.п.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Примеры сплошных текстов: 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газетные статьи, эссе, романы, короткие рассказы, отзывы, письма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err="1">
                <a:solidFill>
                  <a:srgbClr val="1D3D47"/>
                </a:solidFill>
                <a:latin typeface="Proxima Nova Rg" pitchFamily="2" charset="0"/>
              </a:rPr>
              <a:t>Несплошные</a:t>
            </a: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 тексты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. Информация оформлена в виде графической матрицы: таблицы, графики и т.д.</a:t>
            </a:r>
            <a:endParaRPr lang="ru-RU" sz="3000" b="1" dirty="0">
              <a:solidFill>
                <a:srgbClr val="1D3D47"/>
              </a:solidFill>
              <a:latin typeface="Proxima Nova Rg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Примеры </a:t>
            </a:r>
            <a:r>
              <a:rPr lang="ru-RU" sz="3000" b="1" dirty="0" err="1">
                <a:solidFill>
                  <a:srgbClr val="1D3D47"/>
                </a:solidFill>
                <a:latin typeface="Proxima Nova Rg" pitchFamily="2" charset="0"/>
              </a:rPr>
              <a:t>несплошных</a:t>
            </a:r>
            <a:r>
              <a:rPr lang="ru-RU" sz="3000" b="1" dirty="0">
                <a:solidFill>
                  <a:srgbClr val="1D3D47"/>
                </a:solidFill>
                <a:latin typeface="Proxima Nova Rg" pitchFamily="2" charset="0"/>
              </a:rPr>
              <a:t> текстов</a:t>
            </a:r>
            <a:r>
              <a:rPr lang="ru-RU" sz="3000" dirty="0">
                <a:solidFill>
                  <a:srgbClr val="1D3D47"/>
                </a:solidFill>
                <a:latin typeface="Proxima Nova Rg" pitchFamily="2" charset="0"/>
              </a:rPr>
              <a:t>: списки, таблицы, графики, диаграммы, рекламные объявления, каталоги, индексы, формы</a:t>
            </a:r>
            <a:endParaRPr lang="ru-RU" sz="3000" i="1" dirty="0">
              <a:solidFill>
                <a:srgbClr val="1D3D47"/>
              </a:solidFill>
              <a:latin typeface="Proxima Nova Rg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4">
  <a:themeElements>
    <a:clrScheme name="Другая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00948C"/>
      </a:accent1>
      <a:accent2>
        <a:srgbClr val="6FEBA0"/>
      </a:accent2>
      <a:accent3>
        <a:srgbClr val="68ADF8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858585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1101</TotalTime>
  <Words>880</Words>
  <Application>Microsoft Office PowerPoint</Application>
  <PresentationFormat>Произвольный</PresentationFormat>
  <Paragraphs>122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Тема4</vt:lpstr>
      <vt:lpstr>Международное Исследование  ЧИТАТЕЛЬСКОЙ ГРАМОТНОСТИ PISA</vt:lpstr>
      <vt:lpstr>ЧИТАТЕЛЬСКАЯ ГРАМОТНОСТЬ  И смысловое чтение</vt:lpstr>
      <vt:lpstr>КАК СТРОЯТСЯ ЗАДАНИЯ PISA</vt:lpstr>
      <vt:lpstr>Какие читательские умения контролируют</vt:lpstr>
      <vt:lpstr>Умение найти и извлечь информацию</vt:lpstr>
      <vt:lpstr>Умение интегрировать  и интерпретировать сообщение</vt:lpstr>
      <vt:lpstr>Умение осмыслить и оценить сообщение</vt:lpstr>
      <vt:lpstr>Форматы и типы текстов  в модели PISA</vt:lpstr>
      <vt:lpstr>Форматы текстов в модели PISA</vt:lpstr>
      <vt:lpstr>Форматы текстов в модели PISA</vt:lpstr>
      <vt:lpstr>Типы текстов в модели PISA</vt:lpstr>
      <vt:lpstr>Типы текстов в модели PISA</vt:lpstr>
      <vt:lpstr>Типы текстов в модели PISA</vt:lpstr>
      <vt:lpstr>Ситуации в модели PISA</vt:lpstr>
      <vt:lpstr>Ситуации в модели PISA</vt:lpstr>
      <vt:lpstr>Ситуации в модели PISA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Барило Татьяна Владимировна</dc:creator>
  <cp:lastModifiedBy>romanova</cp:lastModifiedBy>
  <cp:revision>234</cp:revision>
  <dcterms:created xsi:type="dcterms:W3CDTF">2014-08-26T23:49:58Z</dcterms:created>
  <dcterms:modified xsi:type="dcterms:W3CDTF">2019-09-16T09:15:33Z</dcterms:modified>
</cp:coreProperties>
</file>