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9" r:id="rId4"/>
    <p:sldId id="265" r:id="rId5"/>
    <p:sldId id="282" r:id="rId6"/>
    <p:sldId id="283" r:id="rId7"/>
    <p:sldId id="284" r:id="rId8"/>
    <p:sldId id="289" r:id="rId9"/>
    <p:sldId id="285" r:id="rId10"/>
    <p:sldId id="290" r:id="rId11"/>
    <p:sldId id="291" r:id="rId12"/>
    <p:sldId id="286" r:id="rId13"/>
    <p:sldId id="287" r:id="rId14"/>
    <p:sldId id="296" r:id="rId15"/>
    <p:sldId id="293" r:id="rId16"/>
    <p:sldId id="292" r:id="rId17"/>
    <p:sldId id="288" r:id="rId18"/>
    <p:sldId id="266" r:id="rId19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1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655C31-3CB9-47B1-BD0B-D675CD30630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981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C4A47-366C-4481-A0EA-A4336A649CB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100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3A133-5F97-400C-BEE7-C1F08396501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2743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1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655C31-3CB9-47B1-BD0B-D675CD30630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8803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8200A-E9B1-40E9-BD9A-E4694CD62AB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549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6B2E0-7D70-4FD7-8FDC-70821B8FA19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098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C91DD-42DF-484E-B915-A730D39E44C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4322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4E909-A4DA-471F-873E-BC51C820F43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016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11E70-14F4-464F-ABEC-7EE1B1004E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424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B116A-3870-44EC-A443-EECA9FD8E48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193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61985-9BC9-49C7-8122-981BBBB245D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265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8200A-E9B1-40E9-BD9A-E4694CD62AB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8501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60B5A-03E2-4A93-8711-1589A1E1101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001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C4A47-366C-4481-A0EA-A4336A649CB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4446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3A133-5F97-400C-BEE7-C1F08396501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3594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1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655C31-3CB9-47B1-BD0B-D675CD30630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6600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8200A-E9B1-40E9-BD9A-E4694CD62AB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8521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6B2E0-7D70-4FD7-8FDC-70821B8FA19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379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C91DD-42DF-484E-B915-A730D39E44C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4497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4E909-A4DA-471F-873E-BC51C820F43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7778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11E70-14F4-464F-ABEC-7EE1B1004E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8515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B116A-3870-44EC-A443-EECA9FD8E48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957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6B2E0-7D70-4FD7-8FDC-70821B8FA19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6125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61985-9BC9-49C7-8122-981BBBB245D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6087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60B5A-03E2-4A93-8711-1589A1E1101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9245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C4A47-366C-4481-A0EA-A4336A649CB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6831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3A133-5F97-400C-BEE7-C1F08396501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13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C91DD-42DF-484E-B915-A730D39E44C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343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4E909-A4DA-471F-873E-BC51C820F43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685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11E70-14F4-464F-ABEC-7EE1B1004E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527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B116A-3870-44EC-A443-EECA9FD8E48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162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61985-9BC9-49C7-8122-981BBBB245D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184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60B5A-03E2-4A93-8711-1589A1E1101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11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614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4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81AD6B-4C8D-4842-9259-C9CE79D43F23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15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5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8917874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614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4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81AD6B-4C8D-4842-9259-C9CE79D43F23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15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5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5517270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614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4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81AD6B-4C8D-4842-9259-C9CE79D43F23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15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5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7025201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1219200"/>
            <a:ext cx="8303840" cy="3733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rgbClr val="FF0000"/>
                </a:solidFill>
              </a:rPr>
              <a:t>ДОЙТИ ДО САМОЙ СУТИ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dirty="0" smtClean="0"/>
              <a:t>Мастер-класс </a:t>
            </a:r>
            <a:br>
              <a:rPr lang="ru-RU" sz="2000" dirty="0" smtClean="0"/>
            </a:br>
            <a:r>
              <a:rPr lang="ru-RU" sz="2000" dirty="0" smtClean="0"/>
              <a:t>учителя биологии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МБОУ </a:t>
            </a:r>
            <a:r>
              <a:rPr lang="ru-RU" sz="2000" dirty="0" smtClean="0"/>
              <a:t>« СОШ </a:t>
            </a:r>
            <a:r>
              <a:rPr lang="ru-RU" sz="2000" dirty="0" smtClean="0"/>
              <a:t>им. Я.У. </a:t>
            </a:r>
            <a:r>
              <a:rPr lang="ru-RU" sz="2000" dirty="0" err="1" smtClean="0"/>
              <a:t>Эсхаджиева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</a:t>
            </a:r>
            <a:r>
              <a:rPr lang="ru-RU" sz="2000" dirty="0" smtClean="0"/>
              <a:t>. Толстой-юрт</a:t>
            </a:r>
            <a:br>
              <a:rPr lang="ru-RU" sz="2000" dirty="0" smtClean="0"/>
            </a:br>
            <a:r>
              <a:rPr lang="ru-RU" sz="2000" dirty="0" smtClean="0"/>
              <a:t>Грозненского муниципального района ЧР»</a:t>
            </a:r>
            <a:br>
              <a:rPr lang="ru-RU" sz="2000" dirty="0" smtClean="0"/>
            </a:br>
            <a:r>
              <a:rPr lang="ru-RU" sz="2000" dirty="0" smtClean="0"/>
              <a:t>Даудовой </a:t>
            </a:r>
            <a:r>
              <a:rPr lang="ru-RU" sz="2000" dirty="0"/>
              <a:t>С</a:t>
            </a:r>
            <a:r>
              <a:rPr lang="ru-RU" sz="2000" dirty="0" smtClean="0"/>
              <a:t>ветланы </a:t>
            </a:r>
            <a:r>
              <a:rPr lang="ru-RU" sz="2000" dirty="0" err="1"/>
              <a:t>С</a:t>
            </a:r>
            <a:r>
              <a:rPr lang="ru-RU" sz="2000" dirty="0" err="1" smtClean="0"/>
              <a:t>алмановны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19031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692696"/>
            <a:ext cx="7416824" cy="5184576"/>
          </a:xfrm>
        </p:spPr>
        <p:txBody>
          <a:bodyPr/>
          <a:lstStyle/>
          <a:p>
            <a:pPr eaLnBrk="1" hangingPunct="1">
              <a:buNone/>
              <a:defRPr/>
            </a:pPr>
            <a:endParaRPr lang="ru-RU" sz="1200" b="1" dirty="0" smtClean="0"/>
          </a:p>
          <a:p>
            <a:pPr eaLnBrk="1" hangingPunct="1">
              <a:buNone/>
              <a:defRPr/>
            </a:pPr>
            <a:r>
              <a:rPr lang="ru-RU" sz="1200" b="1" dirty="0" smtClean="0"/>
              <a:t>   </a:t>
            </a:r>
            <a:r>
              <a:rPr lang="en-US" sz="1200" b="1" dirty="0" smtClean="0"/>
              <a:t>1</a:t>
            </a:r>
            <a:r>
              <a:rPr lang="ru-RU" sz="1200" b="1" dirty="0" smtClean="0"/>
              <a:t>.  </a:t>
            </a:r>
            <a:r>
              <a:rPr lang="ru-RU" sz="1600" b="1" dirty="0">
                <a:effectLst/>
              </a:rPr>
              <a:t>Почему же вы не надеетесь на величие Аллаха? Он сотворил вас </a:t>
            </a:r>
            <a:r>
              <a:rPr lang="ru-RU" sz="1600" b="1" u="sng" dirty="0">
                <a:effectLst/>
              </a:rPr>
              <a:t>по периодам</a:t>
            </a:r>
            <a:r>
              <a:rPr lang="ru-RU" sz="1600" b="1" dirty="0">
                <a:effectLst/>
              </a:rPr>
              <a:t>»</a:t>
            </a:r>
            <a:r>
              <a:rPr lang="ru-RU" sz="1600" dirty="0">
                <a:effectLst/>
              </a:rPr>
              <a:t> (Коран 71:13-14). </a:t>
            </a:r>
            <a:endParaRPr lang="en-US" sz="1600" dirty="0" smtClean="0">
              <a:effectLst/>
            </a:endParaRPr>
          </a:p>
          <a:p>
            <a:pPr eaLnBrk="1" hangingPunct="1">
              <a:buNone/>
              <a:defRPr/>
            </a:pPr>
            <a:r>
              <a:rPr lang="ru-RU" sz="1600" b="1" dirty="0" smtClean="0">
                <a:effectLst/>
              </a:rPr>
              <a:t>2.«Разве </a:t>
            </a:r>
            <a:r>
              <a:rPr lang="ru-RU" sz="1600" b="1" dirty="0">
                <a:effectLst/>
              </a:rPr>
              <a:t>они не видели, что Аллах который создал небеса и землю в </a:t>
            </a:r>
            <a:r>
              <a:rPr lang="ru-RU" sz="1600" b="1" u="sng" dirty="0" smtClean="0">
                <a:effectLst/>
              </a:rPr>
              <a:t>состоянии </a:t>
            </a:r>
            <a:r>
              <a:rPr lang="ru-RU" sz="1600" b="1" u="sng" dirty="0">
                <a:effectLst/>
              </a:rPr>
              <a:t>создать подобных им</a:t>
            </a:r>
            <a:r>
              <a:rPr lang="ru-RU" sz="1600" b="1" dirty="0">
                <a:effectLst/>
              </a:rPr>
              <a:t>?..»</a:t>
            </a:r>
            <a:r>
              <a:rPr lang="ru-RU" sz="1600" dirty="0">
                <a:effectLst/>
              </a:rPr>
              <a:t> (Коран 17:99</a:t>
            </a:r>
            <a:r>
              <a:rPr lang="ru-RU" sz="1600" dirty="0" smtClean="0">
                <a:effectLst/>
              </a:rPr>
              <a:t>).</a:t>
            </a:r>
            <a:endParaRPr lang="en-US" sz="1600" dirty="0" smtClean="0">
              <a:effectLst/>
            </a:endParaRPr>
          </a:p>
          <a:p>
            <a:pPr eaLnBrk="1" hangingPunct="1">
              <a:buNone/>
              <a:defRPr/>
            </a:pPr>
            <a:r>
              <a:rPr lang="ru-RU" sz="1600" dirty="0" smtClean="0">
                <a:effectLst/>
              </a:rPr>
              <a:t>3.</a:t>
            </a:r>
            <a:r>
              <a:rPr lang="ru-RU" sz="1600" dirty="0">
                <a:effectLst/>
              </a:rPr>
              <a:t> </a:t>
            </a:r>
            <a:r>
              <a:rPr lang="ru-RU" sz="1600" b="1" dirty="0">
                <a:effectLst/>
              </a:rPr>
              <a:t>«Мы сотворили их и укрепили их целостность, а если пожелаем, </a:t>
            </a:r>
            <a:r>
              <a:rPr lang="ru-RU" sz="1600" b="1" u="sng" dirty="0">
                <a:effectLst/>
              </a:rPr>
              <a:t>заменим подобными им»</a:t>
            </a:r>
            <a:r>
              <a:rPr lang="ru-RU" sz="1600" u="sng" dirty="0">
                <a:effectLst/>
              </a:rPr>
              <a:t> </a:t>
            </a:r>
            <a:r>
              <a:rPr lang="ru-RU" sz="1600" dirty="0">
                <a:effectLst/>
              </a:rPr>
              <a:t>(Коран 76:28). </a:t>
            </a:r>
            <a:endParaRPr lang="en-US" sz="1600" dirty="0" smtClean="0">
              <a:effectLst/>
            </a:endParaRPr>
          </a:p>
          <a:p>
            <a:pPr eaLnBrk="1" hangingPunct="1">
              <a:buNone/>
              <a:defRPr/>
            </a:pPr>
            <a:r>
              <a:rPr lang="ru-RU" sz="1600" b="1" dirty="0" smtClean="0">
                <a:effectLst/>
              </a:rPr>
              <a:t>4.«... </a:t>
            </a:r>
            <a:r>
              <a:rPr lang="ru-RU" sz="1600" b="1" dirty="0">
                <a:effectLst/>
              </a:rPr>
              <a:t>если Он пожелает, то уведёт вас и </a:t>
            </a:r>
            <a:r>
              <a:rPr lang="ru-RU" sz="1600" b="1" u="sng" dirty="0">
                <a:effectLst/>
              </a:rPr>
              <a:t>приведёт новое </a:t>
            </a:r>
            <a:r>
              <a:rPr lang="ru-RU" sz="1600" b="1" u="sng" dirty="0" smtClean="0">
                <a:effectLst/>
              </a:rPr>
              <a:t>творение</a:t>
            </a:r>
            <a:r>
              <a:rPr lang="ru-RU" sz="1600" b="1" u="sng" dirty="0">
                <a:effectLst/>
              </a:rPr>
              <a:t>»</a:t>
            </a:r>
            <a:r>
              <a:rPr lang="ru-RU" sz="1600" u="sng" dirty="0">
                <a:effectLst/>
              </a:rPr>
              <a:t> </a:t>
            </a:r>
            <a:r>
              <a:rPr lang="ru-RU" sz="1600" dirty="0">
                <a:effectLst/>
              </a:rPr>
              <a:t>(Коран 14:19</a:t>
            </a:r>
            <a:r>
              <a:rPr lang="ru-RU" sz="1600" dirty="0" smtClean="0">
                <a:effectLst/>
              </a:rPr>
              <a:t>).</a:t>
            </a:r>
            <a:endParaRPr lang="en-US" sz="1600" dirty="0" smtClean="0">
              <a:effectLst/>
            </a:endParaRPr>
          </a:p>
          <a:p>
            <a:pPr eaLnBrk="1" hangingPunct="1">
              <a:buNone/>
              <a:defRPr/>
            </a:pPr>
            <a:r>
              <a:rPr lang="ru-RU" sz="1600" dirty="0" smtClean="0">
                <a:effectLst/>
              </a:rPr>
              <a:t> </a:t>
            </a:r>
            <a:endParaRPr lang="en-US" sz="1600" dirty="0" smtClean="0">
              <a:effectLst/>
            </a:endParaRPr>
          </a:p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О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effectLst/>
              </a:rPr>
              <a:t>каком процессе говорится в этих посланиях?</a:t>
            </a: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effectLst/>
              </a:rPr>
              <a:t>Почему первые пророки были огромных размеров и жили столетия?</a:t>
            </a:r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effectLst/>
              </a:rPr>
              <a:t>Попытайтесь это объяснить с точки зрения эволюционного учения?</a:t>
            </a:r>
          </a:p>
          <a:p>
            <a:pPr eaLnBrk="1" hangingPunct="1">
              <a:buNone/>
              <a:defRPr/>
            </a:pPr>
            <a:endParaRPr lang="ru-RU" sz="1600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412776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     </a:t>
            </a:r>
            <a:r>
              <a:rPr lang="ru-RU" sz="7200" dirty="0" smtClean="0"/>
              <a:t>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412339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692696"/>
            <a:ext cx="7416824" cy="5184576"/>
          </a:xfrm>
        </p:spPr>
        <p:txBody>
          <a:bodyPr/>
          <a:lstStyle/>
          <a:p>
            <a:pPr eaLnBrk="1" hangingPunct="1">
              <a:buNone/>
              <a:defRPr/>
            </a:pPr>
            <a:endParaRPr lang="ru-RU" sz="1600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412776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     </a:t>
            </a:r>
            <a:r>
              <a:rPr lang="ru-RU" sz="7200" dirty="0" smtClean="0"/>
              <a:t> </a:t>
            </a:r>
            <a:endParaRPr lang="ru-RU" sz="7200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6" t="25781" r="21075" b="18527"/>
          <a:stretch>
            <a:fillRect/>
          </a:stretch>
        </p:blipFill>
        <p:spPr bwMode="auto">
          <a:xfrm>
            <a:off x="1115616" y="582915"/>
            <a:ext cx="3851275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916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692696"/>
            <a:ext cx="7416824" cy="5184576"/>
          </a:xfrm>
        </p:spPr>
        <p:txBody>
          <a:bodyPr/>
          <a:lstStyle/>
          <a:p>
            <a:pPr eaLnBrk="1" hangingPunct="1">
              <a:buNone/>
              <a:defRPr/>
            </a:pPr>
            <a:endParaRPr lang="ru-RU" sz="1600" b="1" dirty="0" smtClean="0">
              <a:effectLst/>
            </a:endParaRPr>
          </a:p>
          <a:p>
            <a:pPr eaLnBrk="1" hangingPunct="1">
              <a:buNone/>
              <a:defRPr/>
            </a:pPr>
            <a:r>
              <a:rPr lang="ru-RU" sz="2000" b="1" dirty="0" smtClean="0">
                <a:effectLst/>
              </a:rPr>
              <a:t>      ДНК </a:t>
            </a:r>
            <a:r>
              <a:rPr lang="ru-RU" sz="2000" b="1" dirty="0">
                <a:effectLst/>
              </a:rPr>
              <a:t>продуцирует уникальное излучение . </a:t>
            </a:r>
            <a:r>
              <a:rPr lang="ru-RU" sz="2000" b="1" dirty="0" smtClean="0">
                <a:effectLst/>
              </a:rPr>
              <a:t>Эти </a:t>
            </a:r>
            <a:r>
              <a:rPr lang="ru-RU" sz="2000" b="1" dirty="0">
                <a:effectLst/>
              </a:rPr>
              <a:t>излучения преобразовали с помощью мощнейших компьютеров в определенный ритм. В этих опытах участвовал и наш ученый </a:t>
            </a:r>
            <a:r>
              <a:rPr lang="ru-RU" sz="2000" b="1" dirty="0" smtClean="0">
                <a:effectLst/>
              </a:rPr>
              <a:t> В.И</a:t>
            </a:r>
            <a:r>
              <a:rPr lang="ru-RU" sz="2000" b="1" dirty="0">
                <a:effectLst/>
              </a:rPr>
              <a:t>. Шабалин. </a:t>
            </a:r>
            <a:endParaRPr lang="ru-RU" sz="2000" b="1" dirty="0" smtClean="0">
              <a:effectLst/>
            </a:endParaRPr>
          </a:p>
          <a:p>
            <a:pPr eaLnBrk="1" hangingPunct="1">
              <a:buNone/>
              <a:defRPr/>
            </a:pPr>
            <a:r>
              <a:rPr lang="ru-RU" sz="2000" b="1" dirty="0">
                <a:effectLst/>
              </a:rPr>
              <a:t> </a:t>
            </a:r>
            <a:r>
              <a:rPr lang="ru-RU" sz="2000" b="1" dirty="0" smtClean="0">
                <a:effectLst/>
              </a:rPr>
              <a:t>    Оказалось, </a:t>
            </a:r>
            <a:r>
              <a:rPr lang="ru-RU" sz="2000" b="1" dirty="0">
                <a:effectLst/>
              </a:rPr>
              <a:t>что </a:t>
            </a:r>
            <a:r>
              <a:rPr lang="ru-RU" sz="2000" b="1" dirty="0" smtClean="0">
                <a:effectLst/>
              </a:rPr>
              <a:t> ритм ДНК </a:t>
            </a:r>
            <a:r>
              <a:rPr lang="ru-RU" sz="2000" b="1" dirty="0">
                <a:effectLst/>
              </a:rPr>
              <a:t>близок </a:t>
            </a:r>
            <a:r>
              <a:rPr lang="ru-RU" sz="2000" b="1" dirty="0" smtClean="0">
                <a:effectLst/>
              </a:rPr>
              <a:t>классической </a:t>
            </a:r>
            <a:r>
              <a:rPr lang="ru-RU" sz="2000" b="1" dirty="0">
                <a:effectLst/>
              </a:rPr>
              <a:t>музыке, смеху детей, из произведений литературы близок </a:t>
            </a:r>
            <a:r>
              <a:rPr lang="ru-RU" sz="2000" b="1" dirty="0" smtClean="0">
                <a:effectLst/>
              </a:rPr>
              <a:t>«Евгению </a:t>
            </a:r>
            <a:r>
              <a:rPr lang="ru-RU" sz="2000" b="1" dirty="0" err="1" smtClean="0">
                <a:effectLst/>
              </a:rPr>
              <a:t>Онегиню</a:t>
            </a:r>
            <a:r>
              <a:rPr lang="ru-RU" sz="2000" b="1" dirty="0" smtClean="0">
                <a:effectLst/>
              </a:rPr>
              <a:t>».  </a:t>
            </a:r>
          </a:p>
          <a:p>
            <a:pPr eaLnBrk="1" hangingPunct="1">
              <a:buNone/>
              <a:defRPr/>
            </a:pPr>
            <a:r>
              <a:rPr lang="ru-RU" sz="2000" b="1" dirty="0">
                <a:effectLst/>
              </a:rPr>
              <a:t> </a:t>
            </a:r>
            <a:r>
              <a:rPr lang="ru-RU" sz="2000" b="1" dirty="0" smtClean="0">
                <a:effectLst/>
              </a:rPr>
              <a:t>      </a:t>
            </a:r>
            <a:r>
              <a:rPr lang="ru-RU" sz="2000" b="1" dirty="0" smtClean="0">
                <a:solidFill>
                  <a:srgbClr val="FFC000"/>
                </a:solidFill>
                <a:effectLst/>
              </a:rPr>
              <a:t>Догадайтесь, </a:t>
            </a:r>
            <a:r>
              <a:rPr lang="ru-RU" sz="2000" b="1" dirty="0">
                <a:solidFill>
                  <a:srgbClr val="FFC000"/>
                </a:solidFill>
                <a:effectLst/>
              </a:rPr>
              <a:t>с чем ритм ДНК совпадает на 100 </a:t>
            </a:r>
            <a:r>
              <a:rPr lang="ru-RU" sz="2000" b="1" dirty="0" smtClean="0">
                <a:solidFill>
                  <a:srgbClr val="FFC000"/>
                </a:solidFill>
                <a:effectLst/>
              </a:rPr>
              <a:t>процентов?</a:t>
            </a:r>
            <a:endParaRPr lang="ru-RU" sz="2000" b="1" dirty="0" smtClean="0">
              <a:solidFill>
                <a:srgbClr val="FFC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412776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     </a:t>
            </a:r>
            <a:r>
              <a:rPr lang="ru-RU" sz="7200" dirty="0" smtClean="0"/>
              <a:t>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71718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692696"/>
            <a:ext cx="7416824" cy="5184576"/>
          </a:xfrm>
        </p:spPr>
        <p:txBody>
          <a:bodyPr/>
          <a:lstStyle/>
          <a:p>
            <a:pPr eaLnBrk="1" hangingPunct="1">
              <a:buNone/>
              <a:defRPr/>
            </a:pPr>
            <a:endParaRPr lang="en-US" sz="1600" b="1" dirty="0" smtClean="0">
              <a:effectLst/>
            </a:endParaRPr>
          </a:p>
          <a:p>
            <a:pPr eaLnBrk="1" hangingPunct="1">
              <a:buNone/>
              <a:defRPr/>
            </a:pPr>
            <a:endParaRPr lang="en-US" sz="1600" b="1" dirty="0">
              <a:effectLst/>
            </a:endParaRPr>
          </a:p>
          <a:p>
            <a:pPr eaLnBrk="1" hangingPunct="1">
              <a:buNone/>
              <a:defRPr/>
            </a:pPr>
            <a:endParaRPr lang="en-US" sz="1600" b="1" dirty="0" smtClean="0">
              <a:effectLst/>
            </a:endParaRPr>
          </a:p>
          <a:p>
            <a:pPr eaLnBrk="1" hangingPunct="1">
              <a:buNone/>
              <a:defRPr/>
            </a:pPr>
            <a:r>
              <a:rPr lang="ru-RU" b="1" dirty="0" smtClean="0">
                <a:effectLst/>
              </a:rPr>
              <a:t>Морис </a:t>
            </a:r>
            <a:r>
              <a:rPr lang="ru-RU" b="1" dirty="0">
                <a:effectLst/>
              </a:rPr>
              <a:t>Буке</a:t>
            </a:r>
            <a:r>
              <a:rPr lang="ru-RU" sz="1600" b="1" dirty="0">
                <a:effectLst/>
              </a:rPr>
              <a:t/>
            </a:r>
            <a:br>
              <a:rPr lang="ru-RU" sz="1600" b="1" dirty="0">
                <a:effectLst/>
              </a:rPr>
            </a:br>
            <a:r>
              <a:rPr lang="ru-RU" sz="2800" b="1" dirty="0">
                <a:effectLst/>
              </a:rPr>
              <a:t>«Если бы я знал Коран раньше, я не шел бы вслепую в поисках научного решения, у меня была бы путеводная нить!».</a:t>
            </a:r>
            <a:endParaRPr lang="ru-RU" sz="2800" dirty="0">
              <a:effectLst/>
            </a:endParaRPr>
          </a:p>
          <a:p>
            <a:pPr eaLnBrk="1" hangingPunct="1">
              <a:buNone/>
              <a:defRPr/>
            </a:pPr>
            <a:endParaRPr lang="ru-RU" sz="2800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412776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     </a:t>
            </a:r>
            <a:r>
              <a:rPr lang="ru-RU" sz="7200" dirty="0" smtClean="0"/>
              <a:t>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42401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692696"/>
            <a:ext cx="7416824" cy="5184576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sz="1600" b="1" dirty="0">
                <a:effectLst/>
              </a:rPr>
              <a:t>Иван Бунин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«Проклят тот, Кто велений Корана не слышит. Проклят тот, Кто угас </a:t>
            </a:r>
            <a:r>
              <a:rPr lang="ru-RU" sz="1600" dirty="0" smtClean="0">
                <a:effectLst/>
              </a:rPr>
              <a:t>для молитв и битвы»</a:t>
            </a:r>
            <a:endParaRPr lang="en-US" sz="1600" dirty="0" smtClean="0">
              <a:effectLst/>
            </a:endParaRPr>
          </a:p>
          <a:p>
            <a:pPr eaLnBrk="1" hangingPunct="1">
              <a:buNone/>
              <a:defRPr/>
            </a:pPr>
            <a:endParaRPr lang="en-US" sz="1600" b="1" dirty="0">
              <a:effectLst/>
            </a:endParaRPr>
          </a:p>
          <a:p>
            <a:pPr eaLnBrk="1" hangingPunct="1">
              <a:buNone/>
              <a:defRPr/>
            </a:pPr>
            <a:r>
              <a:rPr lang="ru-RU" sz="1600" b="1" dirty="0" smtClean="0">
                <a:effectLst/>
              </a:rPr>
              <a:t>Тони </a:t>
            </a:r>
            <a:r>
              <a:rPr lang="ru-RU" sz="1600" b="1" dirty="0">
                <a:effectLst/>
              </a:rPr>
              <a:t>Блэр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«Коран дал мне вдохновение».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«Я прочитал Коран, это очень ясная Книга. Она предельно открыто показывает людям путь к истине и разъясняет глубокий смысл понятия любви и братства».</a:t>
            </a:r>
            <a:br>
              <a:rPr lang="ru-RU" sz="1600" dirty="0">
                <a:effectLst/>
              </a:rPr>
            </a:br>
            <a:r>
              <a:rPr lang="ru-RU" sz="1600" dirty="0" smtClean="0">
                <a:effectLst/>
              </a:rPr>
              <a:t>я </a:t>
            </a:r>
            <a:r>
              <a:rPr lang="ru-RU" sz="1600" dirty="0">
                <a:effectLst/>
              </a:rPr>
              <a:t>молитвы и битв, - Кто для жизни не дышит, Как бесплодный </a:t>
            </a:r>
            <a:r>
              <a:rPr lang="ru-RU" sz="1600" dirty="0" err="1" smtClean="0">
                <a:effectLst/>
              </a:rPr>
              <a:t>геджас</a:t>
            </a:r>
            <a:endParaRPr lang="en-US" sz="1600" dirty="0" smtClean="0">
              <a:effectLst/>
            </a:endParaRPr>
          </a:p>
          <a:p>
            <a:pPr eaLnBrk="1" hangingPunct="1">
              <a:buNone/>
              <a:defRPr/>
            </a:pPr>
            <a:r>
              <a:rPr lang="ru-RU" sz="1600" b="1" dirty="0">
                <a:effectLst/>
              </a:rPr>
              <a:t>Лев Николаевич Толстой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«</a:t>
            </a:r>
            <a:r>
              <a:rPr lang="ru-RU" sz="1600" b="1" dirty="0">
                <a:effectLst/>
              </a:rPr>
              <a:t>Конечной инстанцией любого разумного человека является Ислам».</a:t>
            </a:r>
            <a:endParaRPr lang="ru-RU" sz="1600" dirty="0">
              <a:effectLst/>
            </a:endParaRPr>
          </a:p>
          <a:p>
            <a:pPr eaLnBrk="1" hangingPunct="1">
              <a:buNone/>
              <a:defRPr/>
            </a:pPr>
            <a:r>
              <a:rPr lang="ru-RU" sz="1600" b="1" dirty="0">
                <a:effectLst/>
              </a:rPr>
              <a:t>П.Я. Чаадаев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«Ислам - одно из наиболее замечательных проявлений Закона.».</a:t>
            </a:r>
          </a:p>
          <a:p>
            <a:pPr eaLnBrk="1" hangingPunct="1">
              <a:buNone/>
              <a:defRPr/>
            </a:pPr>
            <a:r>
              <a:rPr lang="ru-RU" sz="1600" b="1" dirty="0">
                <a:effectLst/>
              </a:rPr>
              <a:t>Гете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«</a:t>
            </a:r>
            <a:r>
              <a:rPr lang="ru-RU" sz="1600" b="1" dirty="0">
                <a:effectLst/>
              </a:rPr>
              <a:t>Как глупо так и эдак воспевать</a:t>
            </a:r>
            <a:br>
              <a:rPr lang="ru-RU" sz="1600" b="1" dirty="0">
                <a:effectLst/>
              </a:rPr>
            </a:br>
            <a:r>
              <a:rPr lang="ru-RU" sz="1600" b="1" dirty="0">
                <a:effectLst/>
              </a:rPr>
              <a:t>Свои суждения об этом и о том!</a:t>
            </a:r>
            <a:br>
              <a:rPr lang="ru-RU" sz="1600" b="1" dirty="0">
                <a:effectLst/>
              </a:rPr>
            </a:br>
            <a:r>
              <a:rPr lang="ru-RU" sz="1600" b="1" dirty="0">
                <a:effectLst/>
              </a:rPr>
              <a:t>Ведь если ислам покорность означает Богу,</a:t>
            </a:r>
            <a:br>
              <a:rPr lang="ru-RU" sz="1600" b="1" dirty="0">
                <a:effectLst/>
              </a:rPr>
            </a:br>
            <a:r>
              <a:rPr lang="ru-RU" sz="1600" b="1" dirty="0">
                <a:effectLst/>
              </a:rPr>
              <a:t>Мы все живем, и все умрем в исламе».</a:t>
            </a:r>
            <a:br>
              <a:rPr lang="ru-RU" sz="1600" b="1" dirty="0">
                <a:effectLst/>
              </a:rPr>
            </a:br>
            <a:endParaRPr lang="ru-RU" sz="1600" dirty="0">
              <a:effectLst/>
            </a:endParaRPr>
          </a:p>
          <a:p>
            <a:pPr eaLnBrk="1" hangingPunct="1">
              <a:buNone/>
              <a:defRPr/>
            </a:pPr>
            <a:endParaRPr lang="ru-RU" sz="1600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412776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     </a:t>
            </a:r>
            <a:r>
              <a:rPr lang="ru-RU" sz="7200" dirty="0" smtClean="0"/>
              <a:t>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225394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692696"/>
            <a:ext cx="7416824" cy="5184576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sz="1600" dirty="0">
                <a:effectLst/>
              </a:rPr>
              <a:t>: </a:t>
            </a:r>
            <a:r>
              <a:rPr lang="ru-RU" sz="1600" b="1" dirty="0" smtClean="0">
                <a:effectLst/>
              </a:rPr>
              <a:t>«</a:t>
            </a:r>
            <a:endParaRPr lang="ru-RU" sz="1600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412776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     </a:t>
            </a:r>
            <a:r>
              <a:rPr lang="ru-RU" sz="7200" dirty="0" smtClean="0"/>
              <a:t> </a:t>
            </a:r>
            <a:endParaRPr lang="ru-RU" sz="7200" dirty="0"/>
          </a:p>
        </p:txBody>
      </p:sp>
      <p:pic>
        <p:nvPicPr>
          <p:cNvPr id="1026" name="Picture 2" descr="C:\Users\Admin\Desktop\Сабать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06" y="836712"/>
            <a:ext cx="832215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072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ДОЙТИ ДО САМОЙ СУТИ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905000"/>
            <a:ext cx="8845550" cy="41910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sz="4900" b="1" i="1" dirty="0">
              <a:effectLst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4900" b="1" i="1" dirty="0" smtClean="0">
                <a:effectLst/>
              </a:rPr>
              <a:t>СВЯЩЕННЫЙ КОРАН</a:t>
            </a:r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>
            <a:off x="899419" y="5121275"/>
            <a:ext cx="2159000" cy="1081088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Verdana" pitchFamily="34" charset="0"/>
              </a:rPr>
              <a:t>Наука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3505200" y="5410200"/>
            <a:ext cx="2159000" cy="792163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Verdana" pitchFamily="34" charset="0"/>
              </a:rPr>
              <a:t>Жизнь</a:t>
            </a:r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>
            <a:off x="6248400" y="5410200"/>
            <a:ext cx="2159000" cy="792163"/>
          </a:xfrm>
          <a:prstGeom prst="flowChartAlternateProcess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Verdana" pitchFamily="34" charset="0"/>
              </a:rPr>
              <a:t>Образование</a:t>
            </a:r>
          </a:p>
        </p:txBody>
      </p:sp>
      <p:sp>
        <p:nvSpPr>
          <p:cNvPr id="6156" name="Line 13"/>
          <p:cNvSpPr>
            <a:spLocks noChangeShapeType="1"/>
          </p:cNvSpPr>
          <p:nvPr/>
        </p:nvSpPr>
        <p:spPr bwMode="auto">
          <a:xfrm>
            <a:off x="5715000" y="5791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6157" name="Line 14"/>
          <p:cNvSpPr>
            <a:spLocks noChangeShapeType="1"/>
          </p:cNvSpPr>
          <p:nvPr/>
        </p:nvSpPr>
        <p:spPr bwMode="auto">
          <a:xfrm>
            <a:off x="3048000" y="5791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8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 animBg="1"/>
      <p:bldP spid="10251" grpId="0" animBg="1"/>
      <p:bldP spid="102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228600"/>
            <a:ext cx="8540750" cy="6400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/>
              <a:t>                   Выберите понятие, которое позволить  Вам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/>
              <a:t> </a:t>
            </a:r>
            <a:r>
              <a:rPr lang="ru-RU" sz="1800" b="1" dirty="0" smtClean="0"/>
              <a:t>                                </a:t>
            </a:r>
            <a:r>
              <a:rPr lang="ru-RU" sz="1800" b="1" dirty="0" smtClean="0">
                <a:solidFill>
                  <a:srgbClr val="FF0000"/>
                </a:solidFill>
              </a:rPr>
              <a:t>дойти до самой сути вещей?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1988840"/>
            <a:ext cx="48062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4400" b="1" dirty="0"/>
              <a:t>Наука</a:t>
            </a:r>
            <a:endParaRPr lang="ru-RU" sz="4400" dirty="0"/>
          </a:p>
          <a:p>
            <a:pPr fontAlgn="base"/>
            <a:r>
              <a:rPr lang="ru-RU" sz="4400" b="1" dirty="0"/>
              <a:t>Образование</a:t>
            </a:r>
            <a:endParaRPr lang="ru-RU" sz="4400" dirty="0"/>
          </a:p>
          <a:p>
            <a:pPr fontAlgn="base"/>
            <a:r>
              <a:rPr lang="ru-RU" sz="4400" b="1" dirty="0"/>
              <a:t>Коран</a:t>
            </a:r>
            <a:endParaRPr lang="ru-RU" sz="4400" dirty="0"/>
          </a:p>
          <a:p>
            <a:pPr fontAlgn="base"/>
            <a:r>
              <a:rPr lang="ru-RU" sz="4400" b="1" dirty="0"/>
              <a:t>Жизнь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5343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228600"/>
            <a:ext cx="8540750" cy="6400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 smtClean="0"/>
              <a:t>                   Выберите понятие, которое позволяет человеку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b="1" dirty="0"/>
              <a:t> </a:t>
            </a:r>
            <a:r>
              <a:rPr lang="ru-RU" sz="1800" b="1" dirty="0" smtClean="0"/>
              <a:t>                                </a:t>
            </a:r>
            <a:r>
              <a:rPr lang="ru-RU" sz="1800" b="1" dirty="0" smtClean="0">
                <a:solidFill>
                  <a:srgbClr val="FF0000"/>
                </a:solidFill>
              </a:rPr>
              <a:t>дойти до самой сути вещей?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1988840"/>
            <a:ext cx="48062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4400" b="1" dirty="0"/>
              <a:t>Наука</a:t>
            </a:r>
            <a:endParaRPr lang="ru-RU" sz="4400" dirty="0"/>
          </a:p>
          <a:p>
            <a:pPr fontAlgn="base"/>
            <a:r>
              <a:rPr lang="ru-RU" sz="4400" b="1" dirty="0"/>
              <a:t>Образование</a:t>
            </a:r>
            <a:endParaRPr lang="ru-RU" sz="4400" dirty="0"/>
          </a:p>
          <a:p>
            <a:pPr fontAlgn="base"/>
            <a:r>
              <a:rPr lang="ru-RU" sz="4400" b="1" dirty="0">
                <a:solidFill>
                  <a:srgbClr val="FF0000"/>
                </a:solidFill>
              </a:rPr>
              <a:t>Коран</a:t>
            </a:r>
            <a:endParaRPr lang="ru-RU" sz="4400" dirty="0">
              <a:solidFill>
                <a:srgbClr val="FF0000"/>
              </a:solidFill>
            </a:endParaRPr>
          </a:p>
          <a:p>
            <a:pPr fontAlgn="base"/>
            <a:r>
              <a:rPr lang="ru-RU" sz="4400" b="1" dirty="0"/>
              <a:t>Жизнь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83638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692696"/>
            <a:ext cx="7416824" cy="5184576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200" b="1" dirty="0" smtClean="0"/>
              <a:t>                                                                                                        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412776"/>
            <a:ext cx="59766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     Вера       </a:t>
            </a:r>
            <a:r>
              <a:rPr lang="ru-RU" sz="7200" b="1" dirty="0" smtClean="0"/>
              <a:t>  опережает </a:t>
            </a:r>
            <a:r>
              <a:rPr lang="ru-RU" sz="7200" b="1" dirty="0"/>
              <a:t>процесс </a:t>
            </a:r>
            <a:r>
              <a:rPr lang="ru-RU" sz="7200" b="1" dirty="0" smtClean="0"/>
              <a:t>познания</a:t>
            </a:r>
            <a:r>
              <a:rPr lang="ru-RU" sz="7200" dirty="0" smtClean="0"/>
              <a:t>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65513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692696"/>
            <a:ext cx="7416824" cy="5184576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200" b="1" dirty="0" smtClean="0"/>
              <a:t>                                                                                                        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412776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     </a:t>
            </a:r>
            <a:r>
              <a:rPr lang="ru-RU" sz="7200" dirty="0" smtClean="0"/>
              <a:t> </a:t>
            </a:r>
            <a:endParaRPr lang="ru-RU" sz="7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692696"/>
            <a:ext cx="748883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u="sng" dirty="0">
                <a:solidFill>
                  <a:srgbClr val="FF0000"/>
                </a:solidFill>
              </a:rPr>
              <a:t> Предлагаю создать схему по следующим </a:t>
            </a:r>
            <a:r>
              <a:rPr lang="ru-RU" b="1" u="sng" dirty="0" smtClean="0">
                <a:solidFill>
                  <a:srgbClr val="FF0000"/>
                </a:solidFill>
              </a:rPr>
              <a:t>данным</a:t>
            </a:r>
            <a:endParaRPr lang="ru-RU" dirty="0">
              <a:solidFill>
                <a:srgbClr val="FF0000"/>
              </a:solidFill>
            </a:endParaRPr>
          </a:p>
          <a:p>
            <a:pPr lvl="0" fontAlgn="base"/>
            <a:r>
              <a:rPr lang="ru-RU" sz="2800" b="1" dirty="0" smtClean="0"/>
              <a:t>1.Половые </a:t>
            </a:r>
            <a:r>
              <a:rPr lang="ru-RU" sz="2800" b="1" dirty="0"/>
              <a:t>клетки имеют  </a:t>
            </a:r>
            <a:r>
              <a:rPr lang="ru-RU" sz="2800" b="1" dirty="0" smtClean="0"/>
              <a:t>одинарный</a:t>
            </a:r>
          </a:p>
          <a:p>
            <a:pPr lvl="0" fontAlgn="base"/>
            <a:r>
              <a:rPr lang="ru-RU" sz="2800" b="1" dirty="0" smtClean="0"/>
              <a:t>( </a:t>
            </a:r>
            <a:r>
              <a:rPr lang="ru-RU" sz="2800" b="1" dirty="0"/>
              <a:t>гаплоидный набор) хромосом-2</a:t>
            </a:r>
            <a:r>
              <a:rPr lang="en-US" sz="2800" b="1" dirty="0"/>
              <a:t>n</a:t>
            </a:r>
            <a:endParaRPr lang="ru-RU" sz="2800" dirty="0"/>
          </a:p>
          <a:p>
            <a:pPr lvl="0" fontAlgn="base"/>
            <a:r>
              <a:rPr lang="ru-RU" sz="2800" b="1" dirty="0" smtClean="0"/>
              <a:t>2.Человек </a:t>
            </a:r>
            <a:r>
              <a:rPr lang="ru-RU" sz="2800" b="1" dirty="0"/>
              <a:t>имеет 22 пары </a:t>
            </a:r>
            <a:r>
              <a:rPr lang="ru-RU" sz="2800" b="1" dirty="0" err="1"/>
              <a:t>аутосом</a:t>
            </a:r>
            <a:r>
              <a:rPr lang="ru-RU" sz="2800" b="1" dirty="0"/>
              <a:t> и 1 пару половых хромосом </a:t>
            </a:r>
            <a:endParaRPr lang="ru-RU" sz="2800" dirty="0"/>
          </a:p>
          <a:p>
            <a:pPr lvl="0" fontAlgn="base"/>
            <a:r>
              <a:rPr lang="ru-RU" sz="2800" b="1" dirty="0" smtClean="0"/>
              <a:t>3.При </a:t>
            </a:r>
            <a:r>
              <a:rPr lang="ru-RU" sz="2800" b="1" dirty="0"/>
              <a:t>оплодотворении восстанавливается диплоидный набор хромосом</a:t>
            </a:r>
            <a:endParaRPr lang="ru-RU" sz="2800" dirty="0"/>
          </a:p>
          <a:p>
            <a:pPr lvl="0" fontAlgn="base"/>
            <a:r>
              <a:rPr lang="ru-RU" sz="2800" b="1" dirty="0" smtClean="0"/>
              <a:t>4.Новый </a:t>
            </a:r>
            <a:r>
              <a:rPr lang="ru-RU" sz="2800" b="1" dirty="0"/>
              <a:t>организм получает 23 хромосомы от матери и 23  от отца</a:t>
            </a:r>
            <a:endParaRPr lang="ru-RU" sz="2800" dirty="0"/>
          </a:p>
          <a:p>
            <a:pPr lvl="0" fontAlgn="base"/>
            <a:r>
              <a:rPr lang="ru-RU" sz="2800" b="1" dirty="0" smtClean="0"/>
              <a:t>5.Оплодотворение-слияние </a:t>
            </a:r>
            <a:r>
              <a:rPr lang="ru-RU" sz="2800" b="1" dirty="0"/>
              <a:t>половых клеток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0027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692696"/>
            <a:ext cx="7416824" cy="5184576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200" b="1" dirty="0" smtClean="0"/>
              <a:t>                                                                                                        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412776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     </a:t>
            </a:r>
            <a:r>
              <a:rPr lang="ru-RU" sz="7200" dirty="0" smtClean="0"/>
              <a:t> </a:t>
            </a:r>
            <a:endParaRPr lang="ru-RU" sz="7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764704"/>
            <a:ext cx="792088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FF00"/>
                </a:solidFill>
              </a:rPr>
              <a:t>                            Соотносите схему с утверждением из Корана</a:t>
            </a:r>
          </a:p>
          <a:p>
            <a:endParaRPr lang="ru-RU" sz="1400" b="1" dirty="0"/>
          </a:p>
          <a:p>
            <a:endParaRPr lang="ru-RU" sz="1400" b="1" dirty="0" smtClean="0"/>
          </a:p>
          <a:p>
            <a:r>
              <a:rPr lang="ru-RU" sz="1400" b="1" dirty="0" smtClean="0"/>
              <a:t>1</a:t>
            </a:r>
            <a:r>
              <a:rPr lang="ru-RU" sz="1400" b="1" dirty="0"/>
              <a:t>.«...Он творит вас в утробах ваших матерей, одним творением после другого в трех мраках...»</a:t>
            </a:r>
            <a:r>
              <a:rPr lang="ru-RU" sz="1400" dirty="0"/>
              <a:t> (Священный Коран, 39:6).</a:t>
            </a:r>
          </a:p>
          <a:p>
            <a:r>
              <a:rPr lang="ru-RU" sz="1400" b="1" dirty="0"/>
              <a:t>2.«Аллах - тот, который сотворил небеса и землю и то, что между ними в шесть дней, потом утвердился на Троне. Он распределяет Своё повеление с неба на землю, потом оно восходит к Нему в некий день, протяжение которого - </a:t>
            </a:r>
            <a:r>
              <a:rPr lang="ru-RU" sz="1400" b="1" u="sng" dirty="0"/>
              <a:t>тысяча лет как вы считаете» </a:t>
            </a:r>
            <a:r>
              <a:rPr lang="ru-RU" sz="1400" u="sng" dirty="0"/>
              <a:t>(Коран 32:4,5). </a:t>
            </a:r>
            <a:endParaRPr lang="ru-RU" sz="1400" dirty="0"/>
          </a:p>
          <a:p>
            <a:r>
              <a:rPr lang="ru-RU" sz="1400" b="1" dirty="0"/>
              <a:t>3.Почему же вы не надеетесь на величие Аллаха? </a:t>
            </a:r>
            <a:r>
              <a:rPr lang="ru-RU" sz="1400" b="1" u="sng" dirty="0"/>
              <a:t>Он сотворил вас по периодам»</a:t>
            </a:r>
            <a:r>
              <a:rPr lang="ru-RU" sz="1400" u="sng" dirty="0"/>
              <a:t> </a:t>
            </a:r>
            <a:r>
              <a:rPr lang="ru-RU" sz="1400" dirty="0"/>
              <a:t>(Коран 71:13-14).</a:t>
            </a:r>
          </a:p>
          <a:p>
            <a:r>
              <a:rPr lang="ru-RU" sz="1400" b="1" dirty="0"/>
              <a:t>4. В Коране 23 раза упоминается слово </a:t>
            </a:r>
            <a:r>
              <a:rPr lang="ru-RU" sz="1400" b="1" dirty="0" smtClean="0"/>
              <a:t>«мужчина</a:t>
            </a:r>
            <a:r>
              <a:rPr lang="ru-RU" sz="1400" b="1" dirty="0"/>
              <a:t>» и 23 раза слово  «женщина»</a:t>
            </a:r>
            <a:endParaRPr lang="ru-RU" sz="1400" dirty="0"/>
          </a:p>
          <a:p>
            <a:r>
              <a:rPr lang="ru-RU" sz="1400" dirty="0"/>
              <a:t>5. </a:t>
            </a:r>
            <a:r>
              <a:rPr lang="ru-RU" sz="1400" b="1" dirty="0"/>
              <a:t>«Разве они не видели, что Аллах который создал небеса и </a:t>
            </a:r>
            <a:r>
              <a:rPr lang="ru-RU" sz="1400" b="1" u="sng" dirty="0"/>
              <a:t>землю в </a:t>
            </a:r>
            <a:r>
              <a:rPr lang="ru-RU" sz="1400" b="1" u="sng" dirty="0" smtClean="0"/>
              <a:t>состоянии </a:t>
            </a:r>
            <a:r>
              <a:rPr lang="ru-RU" sz="1400" b="1" u="sng" dirty="0"/>
              <a:t>создать подобных им?..</a:t>
            </a:r>
            <a:r>
              <a:rPr lang="ru-RU" sz="1400" b="1" dirty="0"/>
              <a:t>»</a:t>
            </a:r>
            <a:r>
              <a:rPr lang="ru-RU" sz="1400" dirty="0"/>
              <a:t> (Коран 17:99). </a:t>
            </a:r>
          </a:p>
          <a:p>
            <a:r>
              <a:rPr lang="ru-RU" sz="1400" dirty="0"/>
              <a:t>6.</a:t>
            </a:r>
            <a:r>
              <a:rPr lang="ru-RU" sz="1400" b="1" dirty="0"/>
              <a:t>«Мы сотворили их и укрепили их целостность, </a:t>
            </a:r>
            <a:r>
              <a:rPr lang="ru-RU" sz="1400" b="1" u="sng" dirty="0"/>
              <a:t>а если пожелаем, заменим подобными им»</a:t>
            </a:r>
            <a:r>
              <a:rPr lang="ru-RU" sz="1400" dirty="0"/>
              <a:t> (Коран 76:28).</a:t>
            </a:r>
          </a:p>
          <a:p>
            <a:r>
              <a:rPr lang="ru-RU" sz="1400" dirty="0"/>
              <a:t>7. </a:t>
            </a:r>
            <a:r>
              <a:rPr lang="ru-RU" sz="1400" b="1" dirty="0"/>
              <a:t>«... если Он пожелает, то </a:t>
            </a:r>
            <a:r>
              <a:rPr lang="ru-RU" sz="1400" b="1" u="sng" dirty="0"/>
              <a:t>уведёт вас и приведёт новое творение»</a:t>
            </a:r>
            <a:r>
              <a:rPr lang="ru-RU" sz="1400" dirty="0"/>
              <a:t> (Коран 14:19)</a:t>
            </a:r>
          </a:p>
          <a:p>
            <a:r>
              <a:rPr lang="ru-RU" sz="1400" dirty="0"/>
              <a:t>8.</a:t>
            </a:r>
            <a:r>
              <a:rPr lang="ru-RU" sz="1400" b="1" dirty="0"/>
              <a:t>Аллах сотворил всякое животное из воды...» (Коран 24:45); </a:t>
            </a:r>
            <a:endParaRPr lang="ru-RU" sz="1400" dirty="0"/>
          </a:p>
          <a:p>
            <a:r>
              <a:rPr lang="ru-RU" sz="1400" b="1" dirty="0"/>
              <a:t>9«...(Аллах сделал) из воды всякую вещь живую...»</a:t>
            </a:r>
            <a:r>
              <a:rPr lang="ru-RU" sz="1400" dirty="0"/>
              <a:t> (Коран 21:30); </a:t>
            </a:r>
          </a:p>
          <a:p>
            <a:r>
              <a:rPr lang="ru-RU" sz="1400" dirty="0" smtClean="0"/>
              <a:t>10.</a:t>
            </a:r>
            <a:r>
              <a:rPr lang="ru-RU" sz="1400" b="1" dirty="0" smtClean="0"/>
              <a:t>«</a:t>
            </a:r>
            <a:r>
              <a:rPr lang="ru-RU" sz="1400" b="1" dirty="0"/>
              <a:t>Пусть же посмотрит человек из чего он сделан! Создан из воды изливающейся»</a:t>
            </a:r>
            <a:r>
              <a:rPr lang="ru-RU" sz="1400" dirty="0"/>
              <a:t> (Коран 86:5,6)</a:t>
            </a:r>
          </a:p>
        </p:txBody>
      </p:sp>
    </p:spTree>
    <p:extLst>
      <p:ext uri="{BB962C8B-B14F-4D97-AF65-F5344CB8AC3E}">
        <p14:creationId xmlns:p14="http://schemas.microsoft.com/office/powerpoint/2010/main" val="398681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692696"/>
            <a:ext cx="7416824" cy="5184576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200" b="1" dirty="0" smtClean="0"/>
              <a:t>                                                                                                        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412776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     </a:t>
            </a:r>
            <a:r>
              <a:rPr lang="ru-RU" sz="7200" dirty="0" smtClean="0"/>
              <a:t> </a:t>
            </a:r>
            <a:endParaRPr lang="ru-RU" sz="7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908721"/>
            <a:ext cx="67687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sz="3600" b="1" dirty="0" smtClean="0"/>
              <a:t>4</a:t>
            </a:r>
            <a:r>
              <a:rPr lang="ru-RU" sz="3600" b="1" dirty="0"/>
              <a:t>. В Коране 23 раза упоминается слово </a:t>
            </a:r>
            <a:r>
              <a:rPr lang="ru-RU" sz="3600" b="1" dirty="0" smtClean="0"/>
              <a:t>«мужчина</a:t>
            </a:r>
            <a:r>
              <a:rPr lang="ru-RU" sz="3600" b="1" dirty="0"/>
              <a:t>» и 23 раза слово  «женщина»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8823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692696"/>
            <a:ext cx="7416824" cy="5184576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200" b="1" dirty="0" smtClean="0"/>
              <a:t>                                                                                                        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412776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     </a:t>
            </a:r>
            <a:r>
              <a:rPr lang="ru-RU" sz="7200" dirty="0" smtClean="0"/>
              <a:t> </a:t>
            </a:r>
            <a:endParaRPr lang="ru-RU" sz="7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859340"/>
            <a:ext cx="78488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Выберите  утверждение из Корана, которое соответствует данным биологической науки?</a:t>
            </a:r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В </a:t>
            </a:r>
            <a:r>
              <a:rPr lang="ru-RU" b="1" dirty="0"/>
              <a:t>эмбриональном периоде человека,  развитие тканей и органов начинается в стадию органогенеза. Из эктодермы развиваются нервная система, кожа, органы чувств; из энтодермы- хорда, пищеварительная трубка, органы </a:t>
            </a:r>
            <a:r>
              <a:rPr lang="ru-RU" b="1" dirty="0" smtClean="0"/>
              <a:t>чувств; из </a:t>
            </a:r>
            <a:r>
              <a:rPr lang="ru-RU" b="1" dirty="0"/>
              <a:t>мезодермы развиваются соединительные ткани, </a:t>
            </a:r>
            <a:r>
              <a:rPr lang="ru-RU" b="1" dirty="0" smtClean="0"/>
              <a:t>мышцы</a:t>
            </a:r>
            <a:r>
              <a:rPr lang="ru-RU" b="1" dirty="0"/>
              <a:t>, кровеносная система и половая системы.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90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692696"/>
            <a:ext cx="7416824" cy="5184576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sz="1200" b="1" dirty="0" smtClean="0"/>
              <a:t>                      </a:t>
            </a:r>
            <a:r>
              <a:rPr lang="ru-RU" sz="3600" b="1" dirty="0"/>
              <a:t>1.«...Он творит вас в утробах ваших матерей, одним творением после другого в </a:t>
            </a:r>
            <a:r>
              <a:rPr lang="ru-RU" sz="3600" b="1" dirty="0" smtClean="0"/>
              <a:t>трех мраках</a:t>
            </a:r>
            <a:r>
              <a:rPr lang="ru-RU" sz="3600" b="1" dirty="0"/>
              <a:t>...»</a:t>
            </a:r>
            <a:r>
              <a:rPr lang="ru-RU" sz="3600" dirty="0"/>
              <a:t> </a:t>
            </a:r>
            <a:endParaRPr lang="ru-RU" sz="3600" dirty="0" smtClean="0"/>
          </a:p>
          <a:p>
            <a:pPr eaLnBrk="1" hangingPunct="1">
              <a:buNone/>
              <a:defRPr/>
            </a:pPr>
            <a:r>
              <a:rPr lang="ru-RU" sz="3600" dirty="0" smtClean="0"/>
              <a:t>     (</a:t>
            </a:r>
            <a:r>
              <a:rPr lang="ru-RU" sz="3600" dirty="0"/>
              <a:t>Священный Коран, 39:6).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200" b="1" dirty="0" smtClean="0"/>
              <a:t>                                                                                  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412776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     </a:t>
            </a:r>
            <a:r>
              <a:rPr lang="ru-RU" sz="7200" dirty="0" smtClean="0"/>
              <a:t>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08655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324</Words>
  <Application>Microsoft Office PowerPoint</Application>
  <PresentationFormat>Экран (4:3)</PresentationFormat>
  <Paragraphs>92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Трава</vt:lpstr>
      <vt:lpstr>1_Трава</vt:lpstr>
      <vt:lpstr>2_Трава</vt:lpstr>
      <vt:lpstr>ДОЙТИ ДО САМОЙ СУТИ    Мастер-класс  учителя биологии  МБОУ « СОШ им. Я.У. Эсхаджиева с. Толстой-юрт Грозненского муниципального района ЧР» Даудовой Светланы Салмановны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ДОЙТИ ДО САМОЙ СУТИ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«ДНК – носитель наследственной информации. Генетический код»</dc:title>
  <dc:creator>Vovan</dc:creator>
  <cp:lastModifiedBy>света</cp:lastModifiedBy>
  <cp:revision>17</cp:revision>
  <cp:lastPrinted>2019-02-13T04:24:54Z</cp:lastPrinted>
  <dcterms:created xsi:type="dcterms:W3CDTF">2013-11-30T16:03:10Z</dcterms:created>
  <dcterms:modified xsi:type="dcterms:W3CDTF">2019-04-02T07:00:16Z</dcterms:modified>
</cp:coreProperties>
</file>